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40BCE9C-B472-C74A-1CB4-7B43EB84E728}" v="4" dt="2019-09-05T11:27:31.10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973" y="8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ilvia Mackaničová" userId="S::silvia.mackanicova_nczisk.sk#ext#@assecoce.onmicrosoft.com::fd650be6-ea81-48bb-823d-bf038f9d9c44" providerId="AD" clId="Web-{886340DF-C856-7B7D-4A74-40709F4D9955}"/>
    <pc:docChg chg="modSld">
      <pc:chgData name="Silvia Mackaničová" userId="S::silvia.mackanicova_nczisk.sk#ext#@assecoce.onmicrosoft.com::fd650be6-ea81-48bb-823d-bf038f9d9c44" providerId="AD" clId="Web-{886340DF-C856-7B7D-4A74-40709F4D9955}" dt="2019-05-31T07:28:15.557" v="14" actId="20577"/>
      <pc:docMkLst>
        <pc:docMk/>
      </pc:docMkLst>
      <pc:sldChg chg="modSp">
        <pc:chgData name="Silvia Mackaničová" userId="S::silvia.mackanicova_nczisk.sk#ext#@assecoce.onmicrosoft.com::fd650be6-ea81-48bb-823d-bf038f9d9c44" providerId="AD" clId="Web-{886340DF-C856-7B7D-4A74-40709F4D9955}" dt="2019-05-31T07:28:15.557" v="14" actId="20577"/>
        <pc:sldMkLst>
          <pc:docMk/>
          <pc:sldMk cId="3285262429" sldId="256"/>
        </pc:sldMkLst>
        <pc:spChg chg="mod">
          <ac:chgData name="Silvia Mackaničová" userId="S::silvia.mackanicova_nczisk.sk#ext#@assecoce.onmicrosoft.com::fd650be6-ea81-48bb-823d-bf038f9d9c44" providerId="AD" clId="Web-{886340DF-C856-7B7D-4A74-40709F4D9955}" dt="2019-05-31T07:28:15.557" v="14" actId="20577"/>
          <ac:spMkLst>
            <pc:docMk/>
            <pc:sldMk cId="3285262429" sldId="256"/>
            <ac:spMk id="55" creationId="{00000000-0000-0000-0000-000000000000}"/>
          </ac:spMkLst>
        </pc:spChg>
      </pc:sldChg>
    </pc:docChg>
  </pc:docChgLst>
  <pc:docChgLst>
    <pc:chgData name="Silvia Mackaničová" userId="S::silvia.mackanicova_nczisk.sk#ext#@assecoce.onmicrosoft.com::fd650be6-ea81-48bb-823d-bf038f9d9c44" providerId="AD" clId="Web-{840BCE9C-B472-C74A-1CB4-7B43EB84E728}"/>
    <pc:docChg chg="modSld">
      <pc:chgData name="Silvia Mackaničová" userId="S::silvia.mackanicova_nczisk.sk#ext#@assecoce.onmicrosoft.com::fd650be6-ea81-48bb-823d-bf038f9d9c44" providerId="AD" clId="Web-{840BCE9C-B472-C74A-1CB4-7B43EB84E728}" dt="2019-09-05T11:27:30.215" v="2" actId="20577"/>
      <pc:docMkLst>
        <pc:docMk/>
      </pc:docMkLst>
      <pc:sldChg chg="modSp">
        <pc:chgData name="Silvia Mackaničová" userId="S::silvia.mackanicova_nczisk.sk#ext#@assecoce.onmicrosoft.com::fd650be6-ea81-48bb-823d-bf038f9d9c44" providerId="AD" clId="Web-{840BCE9C-B472-C74A-1CB4-7B43EB84E728}" dt="2019-09-05T11:27:30.215" v="2" actId="20577"/>
        <pc:sldMkLst>
          <pc:docMk/>
          <pc:sldMk cId="3285262429" sldId="256"/>
        </pc:sldMkLst>
        <pc:spChg chg="mod">
          <ac:chgData name="Silvia Mackaničová" userId="S::silvia.mackanicova_nczisk.sk#ext#@assecoce.onmicrosoft.com::fd650be6-ea81-48bb-823d-bf038f9d9c44" providerId="AD" clId="Web-{840BCE9C-B472-C74A-1CB4-7B43EB84E728}" dt="2019-09-05T11:27:30.215" v="2" actId="20577"/>
          <ac:spMkLst>
            <pc:docMk/>
            <pc:sldMk cId="3285262429" sldId="256"/>
            <ac:spMk id="55" creationId="{00000000-0000-0000-0000-00000000000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550333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3664448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716295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3690246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5645402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4048487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052005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955035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1009826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7809866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509482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1640FE-8179-40F5-9974-EAB3AC2CB54B}" type="datetimeFigureOut">
              <a:rPr lang="sk-SK" smtClean="0"/>
              <a:t>27. 4. 2023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688145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zdravotnictvo.sk/sk/dodavatel-is/dokumenty/-/tag/navody/true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Flowchart: Card 75"/>
          <p:cNvSpPr/>
          <p:nvPr/>
        </p:nvSpPr>
        <p:spPr>
          <a:xfrm>
            <a:off x="860758" y="5780868"/>
            <a:ext cx="2775438" cy="913600"/>
          </a:xfrm>
          <a:prstGeom prst="flowChartPunchedCard">
            <a:avLst/>
          </a:prstGeom>
          <a:solidFill>
            <a:schemeClr val="accent4">
              <a:lumMod val="20000"/>
              <a:lumOff val="8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k-SK" sz="1100" b="1" dirty="0">
                <a:solidFill>
                  <a:srgbClr val="FF0000"/>
                </a:solidFill>
              </a:rPr>
              <a:t>           x104_Binary_x_xx.zip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Priklady</a:t>
            </a:r>
            <a:r>
              <a:rPr lang="sk-SK" sz="900" dirty="0">
                <a:solidFill>
                  <a:schemeClr val="tx1"/>
                </a:solidFill>
              </a:rPr>
              <a:t> implementácie </a:t>
            </a:r>
            <a:r>
              <a:rPr lang="sk-SK" sz="900" dirty="0" err="1">
                <a:solidFill>
                  <a:schemeClr val="tx1"/>
                </a:solidFill>
              </a:rPr>
              <a:t>delphi</a:t>
            </a:r>
            <a:endParaRPr lang="sk-SK" sz="900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eHealthCryptoConttroller</a:t>
            </a:r>
            <a:r>
              <a:rPr lang="sk-SK" sz="900" dirty="0">
                <a:solidFill>
                  <a:schemeClr val="tx1"/>
                </a:solidFill>
              </a:rPr>
              <a:t> (ECC) knižnica  DLL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Cert</a:t>
            </a:r>
            <a:r>
              <a:rPr lang="sk-SK" sz="900" dirty="0">
                <a:solidFill>
                  <a:schemeClr val="tx1"/>
                </a:solidFill>
              </a:rPr>
              <a:t> (ECC, ESB, </a:t>
            </a:r>
            <a:r>
              <a:rPr lang="sk-SK" sz="900" dirty="0" err="1">
                <a:solidFill>
                  <a:schemeClr val="tx1"/>
                </a:solidFill>
              </a:rPr>
              <a:t>root</a:t>
            </a:r>
            <a:r>
              <a:rPr lang="sk-SK" sz="900" dirty="0">
                <a:solidFill>
                  <a:schemeClr val="tx1"/>
                </a:solidFill>
              </a:rPr>
              <a:t>..) – pre PROD aj PREPROD </a:t>
            </a:r>
            <a:endParaRPr lang="sk-SK" sz="900" dirty="0">
              <a:solidFill>
                <a:srgbClr val="FF0000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Instalačné</a:t>
            </a:r>
            <a:r>
              <a:rPr lang="sk-SK" sz="900" dirty="0">
                <a:solidFill>
                  <a:schemeClr val="tx1"/>
                </a:solidFill>
              </a:rPr>
              <a:t> súbory, </a:t>
            </a:r>
            <a:r>
              <a:rPr lang="sk-SK" sz="900" dirty="0" err="1">
                <a:solidFill>
                  <a:schemeClr val="tx1"/>
                </a:solidFill>
              </a:rPr>
              <a:t>drivre</a:t>
            </a:r>
            <a:r>
              <a:rPr lang="sk-SK" sz="900" dirty="0">
                <a:solidFill>
                  <a:schemeClr val="tx1"/>
                </a:solidFill>
              </a:rPr>
              <a:t> pre </a:t>
            </a:r>
            <a:r>
              <a:rPr lang="sk-SK" sz="900" dirty="0" err="1">
                <a:solidFill>
                  <a:schemeClr val="tx1"/>
                </a:solidFill>
              </a:rPr>
              <a:t>čitačky</a:t>
            </a:r>
            <a:endParaRPr lang="sk-SK" sz="900" dirty="0">
              <a:solidFill>
                <a:schemeClr val="tx1"/>
              </a:solidFill>
            </a:endParaRPr>
          </a:p>
          <a:p>
            <a:endParaRPr lang="sk-SK" sz="1100" dirty="0">
              <a:solidFill>
                <a:schemeClr val="tx1"/>
              </a:solidFill>
            </a:endParaRPr>
          </a:p>
        </p:txBody>
      </p:sp>
      <p:sp>
        <p:nvSpPr>
          <p:cNvPr id="258" name="Flowchart: Card 257"/>
          <p:cNvSpPr/>
          <p:nvPr/>
        </p:nvSpPr>
        <p:spPr>
          <a:xfrm>
            <a:off x="8714216" y="5023725"/>
            <a:ext cx="2142659" cy="1314013"/>
          </a:xfrm>
          <a:prstGeom prst="flowChartPunchedCard">
            <a:avLst/>
          </a:prstGeom>
          <a:solidFill>
            <a:schemeClr val="accent4">
              <a:lumMod val="20000"/>
              <a:lumOff val="8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k-SK" sz="1100" b="1" dirty="0" err="1">
                <a:solidFill>
                  <a:srgbClr val="FF0000"/>
                </a:solidFill>
              </a:rPr>
              <a:t>IM_ezdravie_v_x_x_x</a:t>
            </a:r>
            <a:r>
              <a:rPr lang="sk-SK" sz="1100" b="1" dirty="0">
                <a:solidFill>
                  <a:srgbClr val="FF0000"/>
                </a:solidFill>
              </a:rPr>
              <a:t>\</a:t>
            </a:r>
            <a:r>
              <a:rPr lang="sk-SK" sz="1100" b="1" dirty="0" err="1">
                <a:solidFill>
                  <a:srgbClr val="FF0000"/>
                </a:solidFill>
              </a:rPr>
              <a:t>eZdravie_DFS_Sluzby</a:t>
            </a:r>
            <a:r>
              <a:rPr lang="sk-SK" sz="1100" b="1" dirty="0">
                <a:solidFill>
                  <a:srgbClr val="FF0000"/>
                </a:solidFill>
              </a:rPr>
              <a:t>\</a:t>
            </a:r>
            <a:r>
              <a:rPr lang="sk-SK" sz="1100" b="1" dirty="0" err="1">
                <a:solidFill>
                  <a:srgbClr val="FF0000"/>
                </a:solidFill>
              </a:rPr>
              <a:t>Prilohy_x.x.x</a:t>
            </a:r>
            <a:r>
              <a:rPr lang="sk-SK" sz="1100" b="1" dirty="0">
                <a:solidFill>
                  <a:srgbClr val="FF0000"/>
                </a:solidFill>
              </a:rPr>
              <a:t>\</a:t>
            </a:r>
            <a:r>
              <a:rPr lang="sk-SK" sz="900" dirty="0">
                <a:solidFill>
                  <a:schemeClr val="tx1"/>
                </a:solidFill>
              </a:rPr>
              <a:t>Schémy dátových štruktúr XSD, ADL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Príklady entít XML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Exception</a:t>
            </a:r>
            <a:r>
              <a:rPr lang="sk-SK" sz="900" dirty="0">
                <a:solidFill>
                  <a:schemeClr val="tx1"/>
                </a:solidFill>
              </a:rPr>
              <a:t> list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Povolené HTML </a:t>
            </a:r>
            <a:r>
              <a:rPr lang="sk-SK" sz="900" dirty="0" err="1">
                <a:solidFill>
                  <a:schemeClr val="tx1"/>
                </a:solidFill>
              </a:rPr>
              <a:t>tagy</a:t>
            </a:r>
            <a:endParaRPr lang="sk-SK" sz="900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OID Strom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chemeClr val="tx1"/>
              </a:solidFill>
            </a:endParaRPr>
          </a:p>
        </p:txBody>
      </p:sp>
      <p:sp>
        <p:nvSpPr>
          <p:cNvPr id="4" name="Snip Single Corner Rectangle 3"/>
          <p:cNvSpPr/>
          <p:nvPr/>
        </p:nvSpPr>
        <p:spPr>
          <a:xfrm>
            <a:off x="1482265" y="906016"/>
            <a:ext cx="2795954" cy="604295"/>
          </a:xfrm>
          <a:prstGeom prst="snip1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1100" dirty="0">
                <a:solidFill>
                  <a:schemeClr val="tx1"/>
                </a:solidFill>
              </a:rPr>
              <a:t>Zložka: </a:t>
            </a:r>
            <a:r>
              <a:rPr lang="sk-SK" sz="1100" dirty="0" err="1" smtClean="0">
                <a:solidFill>
                  <a:schemeClr val="tx1"/>
                </a:solidFill>
              </a:rPr>
              <a:t>eZdravie_Tech_manual</a:t>
            </a:r>
            <a:endParaRPr lang="sk-SK" sz="1100" dirty="0">
              <a:solidFill>
                <a:schemeClr val="tx1"/>
              </a:solidFill>
            </a:endParaRPr>
          </a:p>
          <a:p>
            <a:pPr algn="ctr"/>
            <a:r>
              <a:rPr lang="sk-SK" sz="1100" dirty="0">
                <a:solidFill>
                  <a:schemeClr val="tx1"/>
                </a:solidFill>
              </a:rPr>
              <a:t>Technická špecifikácia pre integráciu s NZIS</a:t>
            </a:r>
          </a:p>
          <a:p>
            <a:pPr algn="ctr"/>
            <a:endParaRPr lang="sk-SK" sz="1100" dirty="0">
              <a:solidFill>
                <a:schemeClr val="tx1"/>
              </a:solidFill>
            </a:endParaRPr>
          </a:p>
        </p:txBody>
      </p:sp>
      <p:sp>
        <p:nvSpPr>
          <p:cNvPr id="7" name="Snip Single Corner Rectangle 6"/>
          <p:cNvSpPr/>
          <p:nvPr/>
        </p:nvSpPr>
        <p:spPr>
          <a:xfrm>
            <a:off x="5418208" y="899201"/>
            <a:ext cx="2795954" cy="574594"/>
          </a:xfrm>
          <a:prstGeom prst="snip1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1100" dirty="0">
                <a:solidFill>
                  <a:schemeClr val="tx1"/>
                </a:solidFill>
              </a:rPr>
              <a:t>Zložka: </a:t>
            </a:r>
            <a:r>
              <a:rPr lang="sk-SK" sz="1100" dirty="0" err="1">
                <a:solidFill>
                  <a:schemeClr val="tx1"/>
                </a:solidFill>
              </a:rPr>
              <a:t>eZdravie_DFS_Sluzby</a:t>
            </a:r>
            <a:endParaRPr lang="sk-SK" sz="1100" dirty="0">
              <a:solidFill>
                <a:schemeClr val="tx1"/>
              </a:solidFill>
            </a:endParaRPr>
          </a:p>
          <a:p>
            <a:pPr algn="ctr"/>
            <a:r>
              <a:rPr lang="sk-SK" sz="1100" dirty="0">
                <a:solidFill>
                  <a:schemeClr val="tx1"/>
                </a:solidFill>
              </a:rPr>
              <a:t>Detailná funkčná špecifikácia služieb, vrátane procesov</a:t>
            </a:r>
          </a:p>
        </p:txBody>
      </p:sp>
      <p:sp>
        <p:nvSpPr>
          <p:cNvPr id="8" name="Flowchart: Document 7"/>
          <p:cNvSpPr/>
          <p:nvPr/>
        </p:nvSpPr>
        <p:spPr>
          <a:xfrm>
            <a:off x="856312" y="1851506"/>
            <a:ext cx="3297381" cy="2134017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 sz="1100" b="1" dirty="0">
              <a:solidFill>
                <a:srgbClr val="FF0000"/>
              </a:solidFill>
            </a:endParaRPr>
          </a:p>
          <a:p>
            <a:pPr algn="ctr"/>
            <a:r>
              <a:rPr lang="sk-SK" sz="1100" b="1" dirty="0">
                <a:solidFill>
                  <a:srgbClr val="FF0000"/>
                </a:solidFill>
              </a:rPr>
              <a:t>eZdravie_Integracny_manual_pre_IS_PZS_(x104)_x_xx.docx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integračného prostredia, prístupy </a:t>
            </a:r>
            <a:r>
              <a:rPr lang="sk-SK" sz="900" dirty="0" err="1">
                <a:solidFill>
                  <a:schemeClr val="tx1"/>
                </a:solidFill>
              </a:rPr>
              <a:t>cert</a:t>
            </a:r>
            <a:r>
              <a:rPr lang="sk-SK" sz="900" dirty="0">
                <a:solidFill>
                  <a:schemeClr val="tx1"/>
                </a:solidFill>
              </a:rPr>
              <a:t>,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Prerekvizity</a:t>
            </a:r>
            <a:r>
              <a:rPr lang="sk-SK" sz="900" dirty="0">
                <a:solidFill>
                  <a:schemeClr val="tx1"/>
                </a:solidFill>
              </a:rPr>
              <a:t> – Nástroje (SW – </a:t>
            </a:r>
            <a:r>
              <a:rPr lang="sk-SK" sz="900" dirty="0" err="1">
                <a:solidFill>
                  <a:schemeClr val="tx1"/>
                </a:solidFill>
              </a:rPr>
              <a:t>drivery</a:t>
            </a:r>
            <a:r>
              <a:rPr lang="sk-SK" sz="900" dirty="0">
                <a:solidFill>
                  <a:schemeClr val="tx1"/>
                </a:solidFill>
              </a:rPr>
              <a:t> a knižnice, HW-čítačky karty)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Príklady implementácie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prostredí </a:t>
            </a:r>
            <a:r>
              <a:rPr lang="sk-SK" sz="900" dirty="0" smtClean="0">
                <a:solidFill>
                  <a:schemeClr val="tx1"/>
                </a:solidFill>
              </a:rPr>
              <a:t> </a:t>
            </a:r>
            <a:r>
              <a:rPr lang="sk-SK" sz="900" dirty="0">
                <a:solidFill>
                  <a:schemeClr val="tx1"/>
                </a:solidFill>
              </a:rPr>
              <a:t>PREPROD, PROD</a:t>
            </a:r>
          </a:p>
          <a:p>
            <a:r>
              <a:rPr lang="sk-SK" sz="1100" b="1" dirty="0" err="1">
                <a:solidFill>
                  <a:schemeClr val="tx1"/>
                </a:solidFill>
              </a:rPr>
              <a:t>TechnologickyChecklistPripojenieISPZS</a:t>
            </a:r>
            <a:r>
              <a:rPr lang="sk-SK" sz="1100" b="1" dirty="0">
                <a:solidFill>
                  <a:schemeClr val="tx1"/>
                </a:solidFill>
              </a:rPr>
              <a:t> ako príloha </a:t>
            </a:r>
            <a:r>
              <a:rPr lang="sk-SK" sz="1100" b="1" dirty="0" smtClean="0">
                <a:solidFill>
                  <a:schemeClr val="tx1"/>
                </a:solidFill>
              </a:rPr>
              <a:t>D</a:t>
            </a:r>
            <a:endParaRPr lang="sk-SK" sz="1100" b="1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Podporovane OS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SW požiadavky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HW požiadavky / </a:t>
            </a:r>
            <a:r>
              <a:rPr lang="sk-SK" sz="900" dirty="0" err="1">
                <a:solidFill>
                  <a:schemeClr val="tx1"/>
                </a:solidFill>
              </a:rPr>
              <a:t>drivery</a:t>
            </a:r>
            <a:r>
              <a:rPr lang="sk-SK" sz="900" dirty="0">
                <a:solidFill>
                  <a:schemeClr val="tx1"/>
                </a:solidFill>
              </a:rPr>
              <a:t> / čítačky a karty</a:t>
            </a:r>
            <a:endParaRPr lang="sk-SK" sz="900" dirty="0">
              <a:solidFill>
                <a:srgbClr val="FF0000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chemeClr val="tx1"/>
              </a:solidFill>
            </a:endParaRPr>
          </a:p>
        </p:txBody>
      </p:sp>
      <p:sp>
        <p:nvSpPr>
          <p:cNvPr id="12" name="Flowchart: Document 11"/>
          <p:cNvSpPr/>
          <p:nvPr/>
        </p:nvSpPr>
        <p:spPr>
          <a:xfrm>
            <a:off x="856312" y="4220056"/>
            <a:ext cx="2579776" cy="1210284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800" b="1" dirty="0">
                <a:solidFill>
                  <a:schemeClr val="tx1"/>
                </a:solidFill>
              </a:rPr>
              <a:t>eSO1_SP_x070E_Detailna_specifikacia_rozhrania_Volanie_sluzieb_x_xx.docx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800" dirty="0">
                <a:solidFill>
                  <a:schemeClr val="tx1"/>
                </a:solidFill>
              </a:rPr>
              <a:t>Implementačné štandardy a pravidlá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 err="1">
                <a:solidFill>
                  <a:schemeClr val="tx1"/>
                </a:solidFill>
              </a:rPr>
              <a:t>eHtalkmessage</a:t>
            </a:r>
            <a:r>
              <a:rPr lang="sk-SK" sz="800" dirty="0">
                <a:solidFill>
                  <a:schemeClr val="tx1"/>
                </a:solidFill>
              </a:rPr>
              <a:t> – štruktúra správy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>
                <a:solidFill>
                  <a:schemeClr val="tx1"/>
                </a:solidFill>
              </a:rPr>
              <a:t>EN13606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 err="1">
                <a:solidFill>
                  <a:schemeClr val="tx1"/>
                </a:solidFill>
              </a:rPr>
              <a:t>Networking</a:t>
            </a:r>
            <a:r>
              <a:rPr lang="sk-SK" sz="800" dirty="0">
                <a:solidFill>
                  <a:schemeClr val="tx1"/>
                </a:solidFill>
              </a:rPr>
              <a:t>, SSL , VPN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800" dirty="0" err="1">
                <a:solidFill>
                  <a:schemeClr val="tx1"/>
                </a:solidFill>
              </a:rPr>
              <a:t>Bezpečsnostné</a:t>
            </a:r>
            <a:r>
              <a:rPr lang="sk-SK" sz="800" dirty="0">
                <a:solidFill>
                  <a:schemeClr val="tx1"/>
                </a:solidFill>
              </a:rPr>
              <a:t> mechanizmy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>
                <a:solidFill>
                  <a:schemeClr val="tx1"/>
                </a:solidFill>
              </a:rPr>
              <a:t>Metódy </a:t>
            </a:r>
            <a:r>
              <a:rPr lang="sk-SK" sz="800" dirty="0" err="1">
                <a:solidFill>
                  <a:schemeClr val="tx1"/>
                </a:solidFill>
              </a:rPr>
              <a:t>eHealthcryptocontroller</a:t>
            </a:r>
            <a:r>
              <a:rPr lang="sk-SK" sz="800" dirty="0">
                <a:solidFill>
                  <a:schemeClr val="tx1"/>
                </a:solidFill>
              </a:rPr>
              <a:t> ECC</a:t>
            </a:r>
          </a:p>
        </p:txBody>
      </p:sp>
      <p:sp>
        <p:nvSpPr>
          <p:cNvPr id="13" name="Snip Single Corner Rectangle 12"/>
          <p:cNvSpPr/>
          <p:nvPr/>
        </p:nvSpPr>
        <p:spPr>
          <a:xfrm>
            <a:off x="3013364" y="57148"/>
            <a:ext cx="3498273" cy="545123"/>
          </a:xfrm>
          <a:prstGeom prst="snip1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1100" dirty="0">
                <a:solidFill>
                  <a:schemeClr val="tx1"/>
                </a:solidFill>
              </a:rPr>
              <a:t>Integračný manuál pre integráciu na služby poskytované NZIS</a:t>
            </a:r>
          </a:p>
        </p:txBody>
      </p:sp>
      <p:cxnSp>
        <p:nvCxnSpPr>
          <p:cNvPr id="15" name="Straight Connector 14"/>
          <p:cNvCxnSpPr>
            <a:stCxn id="13" idx="1"/>
            <a:endCxn id="4" idx="3"/>
          </p:cNvCxnSpPr>
          <p:nvPr/>
        </p:nvCxnSpPr>
        <p:spPr>
          <a:xfrm flipH="1">
            <a:off x="2880242" y="602271"/>
            <a:ext cx="1882259" cy="303745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4" idx="1"/>
            <a:endCxn id="8" idx="0"/>
          </p:cNvCxnSpPr>
          <p:nvPr/>
        </p:nvCxnSpPr>
        <p:spPr>
          <a:xfrm rot="5400000">
            <a:off x="2522026" y="1493289"/>
            <a:ext cx="341195" cy="375239"/>
          </a:xfrm>
          <a:prstGeom prst="bentConnector3">
            <a:avLst>
              <a:gd name="adj1" fmla="val 50000"/>
            </a:avLst>
          </a:prstGeom>
          <a:ln w="6350">
            <a:solidFill>
              <a:schemeClr val="tx1">
                <a:lumMod val="95000"/>
                <a:lumOff val="5000"/>
              </a:schemeClr>
            </a:solidFill>
            <a:headEnd type="none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>
            <a:stCxn id="8" idx="3"/>
            <a:endCxn id="12" idx="3"/>
          </p:cNvCxnSpPr>
          <p:nvPr/>
        </p:nvCxnSpPr>
        <p:spPr>
          <a:xfrm flipH="1">
            <a:off x="3436088" y="2918515"/>
            <a:ext cx="717605" cy="1906683"/>
          </a:xfrm>
          <a:prstGeom prst="bentConnector3">
            <a:avLst>
              <a:gd name="adj1" fmla="val -31856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Flowchart: Document 54"/>
          <p:cNvSpPr/>
          <p:nvPr/>
        </p:nvSpPr>
        <p:spPr>
          <a:xfrm>
            <a:off x="6408755" y="1952497"/>
            <a:ext cx="3796062" cy="3174980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sk-SK" sz="1100" b="1" dirty="0">
              <a:solidFill>
                <a:schemeClr val="tx1"/>
              </a:solidFill>
            </a:endParaRPr>
          </a:p>
          <a:p>
            <a:r>
              <a:rPr lang="sk-SK" sz="1100" b="1" dirty="0">
                <a:solidFill>
                  <a:schemeClr val="tx1"/>
                </a:solidFill>
              </a:rPr>
              <a:t>DFŠ pre jednotlivé domény obsahuje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Zoznam dostupných služieb API  ezdravie_domena_IM_datum_verzia.docx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Biznis popis použitia služby / TC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vstupov výstupov / atribúty </a:t>
            </a:r>
            <a:endParaRPr lang="sk-SK" sz="900" b="1" dirty="0">
              <a:solidFill>
                <a:srgbClr val="FF0000"/>
              </a:solidFill>
            </a:endParaRPr>
          </a:p>
          <a:p>
            <a:pPr marL="171450" indent="-171450">
              <a:buFontTx/>
              <a:buChar char="-"/>
            </a:pPr>
            <a:r>
              <a:rPr lang="sk-SK" sz="900" b="1" dirty="0" smtClean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eRecept_vX</a:t>
            </a:r>
            <a:r>
              <a:rPr lang="sk-SK" sz="900" b="1" dirty="0" smtClean="0">
                <a:solidFill>
                  <a:srgbClr val="FF0000"/>
                </a:solidFill>
              </a:rPr>
              <a:t>\......</a:t>
            </a:r>
          </a:p>
          <a:p>
            <a:pPr marL="171450" indent="-171450">
              <a:buFontTx/>
              <a:buChar char="-"/>
            </a:pPr>
            <a:r>
              <a:rPr lang="sk-SK" sz="900" b="1" dirty="0" smtClean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eDPN</a:t>
            </a:r>
            <a:r>
              <a:rPr lang="sk-SK" sz="900" b="1" dirty="0" smtClean="0">
                <a:solidFill>
                  <a:srgbClr val="FF0000"/>
                </a:solidFill>
              </a:rPr>
              <a:t> </a:t>
            </a:r>
            <a:r>
              <a:rPr lang="sk-SK" sz="900" b="1" dirty="0" err="1" smtClean="0">
                <a:solidFill>
                  <a:srgbClr val="FF0000"/>
                </a:solidFill>
              </a:rPr>
              <a:t>vX</a:t>
            </a:r>
            <a:r>
              <a:rPr lang="sk-SK" sz="900" b="1" dirty="0" smtClean="0">
                <a:solidFill>
                  <a:srgbClr val="FF0000"/>
                </a:solidFill>
              </a:rPr>
              <a:t>\......</a:t>
            </a:r>
            <a:endParaRPr lang="sk-SK" sz="900" b="1" dirty="0">
              <a:solidFill>
                <a:srgbClr val="FF0000"/>
              </a:solidFill>
            </a:endParaRPr>
          </a:p>
          <a:p>
            <a:r>
              <a:rPr lang="sk-SK" sz="900" b="1" dirty="0">
                <a:solidFill>
                  <a:srgbClr val="FF0000"/>
                </a:solidFill>
              </a:rPr>
              <a:t>-     </a:t>
            </a:r>
            <a:r>
              <a:rPr lang="en-US" sz="900" b="1" dirty="0" smtClean="0">
                <a:solidFill>
                  <a:srgbClr val="FF0000"/>
                </a:solidFill>
              </a:rPr>
              <a:t> </a:t>
            </a:r>
            <a:r>
              <a:rPr lang="sk-SK" sz="900" b="1" dirty="0" smtClean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eLab_vX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>
                <a:solidFill>
                  <a:srgbClr val="FF0000"/>
                </a:solidFill>
              </a:rPr>
              <a:t>eVysetrenie_vX</a:t>
            </a:r>
            <a:r>
              <a:rPr lang="sk-SK" sz="900" b="1" dirty="0">
                <a:solidFill>
                  <a:srgbClr val="FF0000"/>
                </a:solidFill>
              </a:rPr>
              <a:t>\........</a:t>
            </a:r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>
                <a:solidFill>
                  <a:srgbClr val="FF0000"/>
                </a:solidFill>
              </a:rPr>
              <a:t>eObjednanie_vX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eOckovanie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xServices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  <a:endParaRPr lang="en-US" sz="900" b="1" dirty="0" smtClean="0">
              <a:solidFill>
                <a:srgbClr val="FF0000"/>
              </a:solidFill>
            </a:endParaRPr>
          </a:p>
          <a:p>
            <a:pPr marL="171450" indent="-171450">
              <a:buFontTx/>
              <a:buChar char="-"/>
            </a:pPr>
            <a:r>
              <a:rPr lang="en-US" sz="900" b="1" dirty="0">
                <a:solidFill>
                  <a:srgbClr val="FF0000"/>
                </a:solidFill>
                <a:cs typeface="Calibri"/>
              </a:rPr>
              <a:t>IM </a:t>
            </a:r>
            <a:r>
              <a:rPr lang="en-US" sz="900" b="1" dirty="0" err="1" smtClean="0">
                <a:solidFill>
                  <a:srgbClr val="FF0000"/>
                </a:solidFill>
                <a:cs typeface="Calibri"/>
              </a:rPr>
              <a:t>HoN</a:t>
            </a:r>
            <a:r>
              <a:rPr lang="en-US" sz="900" b="1" dirty="0" smtClean="0">
                <a:solidFill>
                  <a:srgbClr val="FF0000"/>
                </a:solidFill>
                <a:cs typeface="Calibri"/>
              </a:rPr>
              <a:t> </a:t>
            </a:r>
            <a:r>
              <a:rPr lang="en-US" sz="900" b="1" dirty="0" err="1" smtClean="0">
                <a:solidFill>
                  <a:srgbClr val="FF0000"/>
                </a:solidFill>
                <a:cs typeface="Calibri"/>
              </a:rPr>
              <a:t>vX</a:t>
            </a:r>
            <a:r>
              <a:rPr lang="sk-SK" sz="900" b="1" dirty="0" smtClean="0">
                <a:solidFill>
                  <a:srgbClr val="FF0000"/>
                </a:solidFill>
              </a:rPr>
              <a:t>\......</a:t>
            </a:r>
            <a:endParaRPr lang="en-US" sz="900" b="1" dirty="0" smtClean="0">
              <a:solidFill>
                <a:srgbClr val="FF0000"/>
              </a:solidFill>
            </a:endParaRPr>
          </a:p>
          <a:p>
            <a:pPr marL="171450" indent="-171450">
              <a:buFontTx/>
              <a:buChar char="-"/>
            </a:pPr>
            <a:r>
              <a:rPr lang="en-US" sz="900" b="1" dirty="0" err="1" smtClean="0">
                <a:solidFill>
                  <a:srgbClr val="FF0000"/>
                </a:solidFill>
                <a:cs typeface="Calibri"/>
              </a:rPr>
              <a:t>Pr</a:t>
            </a:r>
            <a:r>
              <a:rPr lang="sk-SK" sz="900" b="1" dirty="0" smtClean="0">
                <a:solidFill>
                  <a:srgbClr val="FF0000"/>
                </a:solidFill>
                <a:cs typeface="Calibri"/>
              </a:rPr>
              <a:t>í</a:t>
            </a:r>
            <a:r>
              <a:rPr lang="en-US" sz="900" b="1" dirty="0" err="1" smtClean="0">
                <a:solidFill>
                  <a:srgbClr val="FF0000"/>
                </a:solidFill>
                <a:cs typeface="Calibri"/>
              </a:rPr>
              <a:t>lohy</a:t>
            </a:r>
            <a:r>
              <a:rPr lang="en-US" sz="900" b="1" dirty="0" smtClean="0">
                <a:solidFill>
                  <a:srgbClr val="FF0000"/>
                </a:solidFill>
                <a:cs typeface="Calibri"/>
              </a:rPr>
              <a:t> </a:t>
            </a:r>
            <a:r>
              <a:rPr lang="en-US" sz="900" b="1" dirty="0" err="1" smtClean="0">
                <a:solidFill>
                  <a:srgbClr val="FF0000"/>
                </a:solidFill>
                <a:cs typeface="Calibri"/>
              </a:rPr>
              <a:t>vX</a:t>
            </a:r>
            <a:r>
              <a:rPr lang="en-US" sz="900" b="1" dirty="0" smtClean="0">
                <a:solidFill>
                  <a:srgbClr val="FF0000"/>
                </a:solidFill>
                <a:cs typeface="Calibri"/>
              </a:rPr>
              <a:t>\......</a:t>
            </a:r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endParaRPr lang="sk-SK" sz="900" b="1" dirty="0">
              <a:solidFill>
                <a:srgbClr val="FF0000"/>
              </a:solidFill>
            </a:endParaRPr>
          </a:p>
          <a:p>
            <a:r>
              <a:rPr lang="sk-SK" sz="900" b="1" dirty="0">
                <a:solidFill>
                  <a:srgbClr val="FF0000"/>
                </a:solidFill>
              </a:rPr>
              <a:t>Ostatné služby ktoré postupne prejdú do domén a procesných scenárov</a:t>
            </a: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chemeClr val="tx1"/>
                </a:solidFill>
              </a:rPr>
              <a:t>eSO1_SP_x070E_Detailna_specifikacia_rozhrania_Prehlad_sluzieb. </a:t>
            </a:r>
            <a:r>
              <a:rPr lang="sk-SK" sz="900" b="1" dirty="0" err="1">
                <a:solidFill>
                  <a:schemeClr val="tx1"/>
                </a:solidFill>
              </a:rPr>
              <a:t>docx</a:t>
            </a:r>
            <a:endParaRPr lang="sk-SK" sz="900" b="1" dirty="0">
              <a:solidFill>
                <a:schemeClr val="tx1"/>
              </a:solidFill>
            </a:endParaRP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Zoznam dostupných služieb API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Biznis popis použitia služby 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vstupov výstupov / atribúty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chemeClr val="tx1"/>
              </a:solidFill>
            </a:endParaRPr>
          </a:p>
        </p:txBody>
      </p:sp>
      <p:cxnSp>
        <p:nvCxnSpPr>
          <p:cNvPr id="126" name="Straight Arrow Connector 17"/>
          <p:cNvCxnSpPr>
            <a:stCxn id="76" idx="3"/>
            <a:endCxn id="8" idx="3"/>
          </p:cNvCxnSpPr>
          <p:nvPr/>
        </p:nvCxnSpPr>
        <p:spPr>
          <a:xfrm flipV="1">
            <a:off x="3636196" y="2918515"/>
            <a:ext cx="517497" cy="3319153"/>
          </a:xfrm>
          <a:prstGeom prst="bentConnector3">
            <a:avLst>
              <a:gd name="adj1" fmla="val 144174"/>
            </a:avLst>
          </a:prstGeom>
          <a:ln w="3175">
            <a:solidFill>
              <a:schemeClr val="tx1">
                <a:lumMod val="65000"/>
                <a:lumOff val="35000"/>
              </a:schemeClr>
            </a:solidFill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7" name="Straight Arrow Connector 17"/>
          <p:cNvCxnSpPr>
            <a:endCxn id="258" idx="1"/>
          </p:cNvCxnSpPr>
          <p:nvPr/>
        </p:nvCxnSpPr>
        <p:spPr>
          <a:xfrm rot="16200000" flipH="1">
            <a:off x="6804600" y="3771115"/>
            <a:ext cx="2161807" cy="1657426"/>
          </a:xfrm>
          <a:prstGeom prst="bentConnector2">
            <a:avLst/>
          </a:prstGeom>
          <a:ln w="3175">
            <a:solidFill>
              <a:schemeClr val="tx1">
                <a:lumMod val="65000"/>
                <a:lumOff val="35000"/>
              </a:schemeClr>
            </a:solidFill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Flowchart: Document 36"/>
          <p:cNvSpPr/>
          <p:nvPr/>
        </p:nvSpPr>
        <p:spPr>
          <a:xfrm>
            <a:off x="8714216" y="208106"/>
            <a:ext cx="2775438" cy="1545020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k-SK" sz="1100" b="1" dirty="0">
                <a:solidFill>
                  <a:schemeClr val="tx1"/>
                </a:solidFill>
              </a:rPr>
              <a:t>Riadiace dokumenty (publikované na </a:t>
            </a:r>
            <a:r>
              <a:rPr lang="sk-SK" sz="1100" b="1" dirty="0">
                <a:solidFill>
                  <a:schemeClr val="tx1"/>
                </a:solidFill>
                <a:hlinkClick r:id="rId2"/>
              </a:rPr>
              <a:t>https://www.ezdravotnictvo.sk/sk/dodavatel-is/dokumenty/-/</a:t>
            </a:r>
            <a:r>
              <a:rPr lang="sk-SK" sz="1100" b="1" dirty="0" smtClean="0">
                <a:solidFill>
                  <a:schemeClr val="tx1"/>
                </a:solidFill>
                <a:hlinkClick r:id="rId2"/>
              </a:rPr>
              <a:t>tag/navody/true</a:t>
            </a:r>
            <a:r>
              <a:rPr lang="en-US" sz="1100" b="1" dirty="0" smtClean="0">
                <a:solidFill>
                  <a:schemeClr val="tx1"/>
                </a:solidFill>
              </a:rPr>
              <a:t> </a:t>
            </a:r>
            <a:r>
              <a:rPr lang="sk-SK" sz="1100" b="1" dirty="0" smtClean="0">
                <a:solidFill>
                  <a:schemeClr val="tx1"/>
                </a:solidFill>
              </a:rPr>
              <a:t>a </a:t>
            </a:r>
            <a:r>
              <a:rPr lang="sk-SK" sz="1100" b="1" dirty="0">
                <a:solidFill>
                  <a:schemeClr val="tx1"/>
                </a:solidFill>
              </a:rPr>
              <a:t>Integračnom portáli)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700" dirty="0">
                <a:solidFill>
                  <a:schemeClr val="tx1"/>
                </a:solidFill>
              </a:rPr>
              <a:t>ezdravie_Metodika_integracie_informacneho_systemu_vXY.docx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700" dirty="0">
                <a:solidFill>
                  <a:schemeClr val="tx1"/>
                </a:solidFill>
              </a:rPr>
              <a:t>ezdravie_Procesne_scenare_sluzieb_XXXX_vXX.xlsx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700" dirty="0" err="1" smtClean="0">
                <a:solidFill>
                  <a:schemeClr val="tx1"/>
                </a:solidFill>
              </a:rPr>
              <a:t>erecept</a:t>
            </a:r>
            <a:r>
              <a:rPr lang="sk-SK" sz="700" dirty="0" smtClean="0">
                <a:solidFill>
                  <a:schemeClr val="tx1"/>
                </a:solidFill>
              </a:rPr>
              <a:t> </a:t>
            </a:r>
            <a:r>
              <a:rPr lang="sk-SK" sz="700" dirty="0">
                <a:solidFill>
                  <a:schemeClr val="tx1"/>
                </a:solidFill>
              </a:rPr>
              <a:t>- metodika práce v </a:t>
            </a:r>
            <a:r>
              <a:rPr lang="sk-SK" sz="700" dirty="0" smtClean="0">
                <a:solidFill>
                  <a:schemeClr val="tx1"/>
                </a:solidFill>
              </a:rPr>
              <a:t>lekárni</a:t>
            </a:r>
            <a:endParaRPr lang="en-US" sz="700" dirty="0" smtClean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700" dirty="0" err="1">
                <a:solidFill>
                  <a:schemeClr val="tx1"/>
                </a:solidFill>
              </a:rPr>
              <a:t>erecept</a:t>
            </a:r>
            <a:r>
              <a:rPr lang="sk-SK" sz="700" dirty="0">
                <a:solidFill>
                  <a:schemeClr val="tx1"/>
                </a:solidFill>
              </a:rPr>
              <a:t> - metodika predpis v </a:t>
            </a:r>
            <a:r>
              <a:rPr lang="sk-SK" sz="700" dirty="0" smtClean="0">
                <a:solidFill>
                  <a:schemeClr val="tx1"/>
                </a:solidFill>
              </a:rPr>
              <a:t>ambulancii</a:t>
            </a:r>
            <a:endParaRPr lang="en-US" sz="700" dirty="0" smtClean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700" dirty="0">
                <a:solidFill>
                  <a:schemeClr val="tx1"/>
                </a:solidFill>
              </a:rPr>
              <a:t>Postup Overenia </a:t>
            </a:r>
            <a:r>
              <a:rPr lang="sk-SK" sz="700" dirty="0" smtClean="0">
                <a:solidFill>
                  <a:schemeClr val="tx1"/>
                </a:solidFill>
              </a:rPr>
              <a:t>zhody</a:t>
            </a:r>
            <a:endParaRPr lang="en-US" sz="700" dirty="0" smtClean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700" dirty="0">
                <a:solidFill>
                  <a:schemeClr val="tx1"/>
                </a:solidFill>
              </a:rPr>
              <a:t>CPS - Pravidlá pre výkon certifikačných </a:t>
            </a:r>
            <a:r>
              <a:rPr lang="sk-SK" sz="700" dirty="0" smtClean="0">
                <a:solidFill>
                  <a:schemeClr val="tx1"/>
                </a:solidFill>
              </a:rPr>
              <a:t>činností</a:t>
            </a:r>
            <a:endParaRPr lang="en-US" sz="700" dirty="0" smtClean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pt-BR" sz="700" dirty="0">
                <a:solidFill>
                  <a:schemeClr val="tx1"/>
                </a:solidFill>
              </a:rPr>
              <a:t>CP CA NZIS - Certifikačný poriadok</a:t>
            </a:r>
            <a:endParaRPr lang="sk-SK" sz="700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rgbClr val="FF0000"/>
              </a:solidFill>
            </a:endParaRPr>
          </a:p>
        </p:txBody>
      </p:sp>
      <p:cxnSp>
        <p:nvCxnSpPr>
          <p:cNvPr id="53" name="Elbow Connector 277"/>
          <p:cNvCxnSpPr/>
          <p:nvPr/>
        </p:nvCxnSpPr>
        <p:spPr>
          <a:xfrm rot="10800000" flipV="1">
            <a:off x="5168302" y="147935"/>
            <a:ext cx="3545915" cy="344549"/>
          </a:xfrm>
          <a:prstGeom prst="bentConnector3">
            <a:avLst>
              <a:gd name="adj1" fmla="val 50000"/>
            </a:avLst>
          </a:prstGeom>
          <a:ln w="15875">
            <a:solidFill>
              <a:schemeClr val="bg2">
                <a:lumMod val="10000"/>
              </a:schemeClr>
            </a:solidFill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269"/>
          <p:cNvSpPr txBox="1"/>
          <p:nvPr/>
        </p:nvSpPr>
        <p:spPr>
          <a:xfrm>
            <a:off x="6787320" y="529080"/>
            <a:ext cx="149197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k-SK" sz="900" dirty="0"/>
              <a:t>Určuje pravidlá a rozsah</a:t>
            </a:r>
          </a:p>
        </p:txBody>
      </p:sp>
      <p:cxnSp>
        <p:nvCxnSpPr>
          <p:cNvPr id="88" name="Straight Connector 14"/>
          <p:cNvCxnSpPr>
            <a:stCxn id="13" idx="1"/>
            <a:endCxn id="7" idx="3"/>
          </p:cNvCxnSpPr>
          <p:nvPr/>
        </p:nvCxnSpPr>
        <p:spPr>
          <a:xfrm>
            <a:off x="4762501" y="602271"/>
            <a:ext cx="2053684" cy="296930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Arrow Connector 17"/>
          <p:cNvCxnSpPr/>
          <p:nvPr/>
        </p:nvCxnSpPr>
        <p:spPr>
          <a:xfrm>
            <a:off x="6051724" y="1473795"/>
            <a:ext cx="357033" cy="751265"/>
          </a:xfrm>
          <a:prstGeom prst="straightConnector1">
            <a:avLst/>
          </a:prstGeom>
          <a:ln w="6350">
            <a:solidFill>
              <a:schemeClr val="tx1">
                <a:lumMod val="95000"/>
                <a:lumOff val="5000"/>
              </a:schemeClr>
            </a:solidFill>
            <a:headEnd type="none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852624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ozn_x00e1_mka xmlns="cced6428-df55-4da3-bb3e-6cf9b53c6358" xsi:nil="true"/>
    <Stru_x010d_n_x00fd_popis xmlns="cced6428-df55-4da3-bb3e-6cf9b53c6358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8C1AC50553714A82786948F52843FC" ma:contentTypeVersion="13" ma:contentTypeDescription="Create a new document." ma:contentTypeScope="" ma:versionID="10acbfcf889ddfd4c8334d5ca2ca2e29">
  <xsd:schema xmlns:xsd="http://www.w3.org/2001/XMLSchema" xmlns:xs="http://www.w3.org/2001/XMLSchema" xmlns:p="http://schemas.microsoft.com/office/2006/metadata/properties" xmlns:ns2="cced6428-df55-4da3-bb3e-6cf9b53c6358" xmlns:ns3="b012ed28-d9d2-4586-86b0-45de90e14516" targetNamespace="http://schemas.microsoft.com/office/2006/metadata/properties" ma:root="true" ma:fieldsID="de9bbae4c116deefd92d99d4a63f3730" ns2:_="" ns3:_="">
    <xsd:import namespace="cced6428-df55-4da3-bb3e-6cf9b53c6358"/>
    <xsd:import namespace="b012ed28-d9d2-4586-86b0-45de90e1451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Stru_x010d_n_x00fd_popis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Pozn_x00e1_mk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ced6428-df55-4da3-bb3e-6cf9b53c635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Stru_x010d_n_x00fd_popis" ma:index="15" nillable="true" ma:displayName="Stručný popis" ma:format="Dropdown" ma:internalName="Stru_x010d_n_x00fd_popis">
      <xsd:simpleType>
        <xsd:restriction base="dms:Text">
          <xsd:maxLength value="255"/>
        </xsd:restriction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Pozn_x00e1_mka" ma:index="20" nillable="true" ma:displayName="Poznámka" ma:format="Dropdown" ma:internalName="Pozn_x00e1_mka">
      <xsd:simpleType>
        <xsd:restriction base="dms:Text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012ed28-d9d2-4586-86b0-45de90e14516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C972426-55CF-4A93-8C41-58C99B581F11}">
  <ds:schemaRefs>
    <ds:schemaRef ds:uri="http://schemas.microsoft.com/office/infopath/2007/PartnerControls"/>
    <ds:schemaRef ds:uri="http://purl.org/dc/terms/"/>
    <ds:schemaRef ds:uri="http://purl.org/dc/elements/1.1/"/>
    <ds:schemaRef ds:uri="E6F1C08B-58F1-4D63-8345-B7DB09F41FD3"/>
    <ds:schemaRef ds:uri="http://www.w3.org/XML/1998/namespace"/>
    <ds:schemaRef ds:uri="http://schemas.openxmlformats.org/package/2006/metadata/core-properties"/>
    <ds:schemaRef ds:uri="http://purl.org/dc/dcmitype/"/>
    <ds:schemaRef ds:uri="e6f1c08b-58f1-4d63-8345-b7db09f41fd3"/>
    <ds:schemaRef ds:uri="6e0b3b8e-4124-47fc-82ee-cb7332f1b831"/>
    <ds:schemaRef ds:uri="http://schemas.microsoft.com/office/2006/documentManagement/types"/>
    <ds:schemaRef ds:uri="http://schemas.microsoft.com/office/2006/metadata/properties"/>
    <ds:schemaRef ds:uri="cced6428-df55-4da3-bb3e-6cf9b53c6358"/>
  </ds:schemaRefs>
</ds:datastoreItem>
</file>

<file path=customXml/itemProps2.xml><?xml version="1.0" encoding="utf-8"?>
<ds:datastoreItem xmlns:ds="http://schemas.openxmlformats.org/officeDocument/2006/customXml" ds:itemID="{73B070B6-7413-4AF3-95E8-E3812007F89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ced6428-df55-4da3-bb3e-6cf9b53c6358"/>
    <ds:schemaRef ds:uri="b012ed28-d9d2-4586-86b0-45de90e1451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B87127D1-C814-4DB9-A918-BAC6CB3686DB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2686</TotalTime>
  <Words>274</Words>
  <Application>Microsoft Office PowerPoint</Application>
  <PresentationFormat>Širokouhlá</PresentationFormat>
  <Paragraphs>62</Paragraphs>
  <Slides>1</Slides>
  <Notes>0</Notes>
  <HiddenSlides>0</HiddenSlides>
  <MMClips>0</MMClips>
  <ScaleCrop>false</ScaleCrop>
  <HeadingPairs>
    <vt:vector size="6" baseType="variant">
      <vt:variant>
        <vt:lpstr>Použité písma</vt:lpstr>
      </vt:variant>
      <vt:variant>
        <vt:i4>3</vt:i4>
      </vt:variant>
      <vt:variant>
        <vt:lpstr>Motív</vt:lpstr>
      </vt:variant>
      <vt:variant>
        <vt:i4>1</vt:i4>
      </vt:variant>
      <vt:variant>
        <vt:lpstr>Nadpisy snímok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Prezentácia programu PowerPoint</vt:lpstr>
    </vt:vector>
  </TitlesOfParts>
  <Company>ANEXT, a.s.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||</dc:creator>
  <cp:lastModifiedBy>Kobolka Štefan, Ing.</cp:lastModifiedBy>
  <cp:revision>74</cp:revision>
  <dcterms:created xsi:type="dcterms:W3CDTF">2017-08-21T12:47:27Z</dcterms:created>
  <dcterms:modified xsi:type="dcterms:W3CDTF">2023-04-27T12:26:39Z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0x0101001E8C1AC50553714A82786948F52843FC</vt:lpwstr>
  </property>
</Properties>
</file>

<file path=docProps/thumbnail.jpeg>
</file>