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69" r:id="rId2"/>
    <p:sldMasterId id="2147483652" r:id="rId3"/>
    <p:sldMasterId id="2147483656" r:id="rId4"/>
    <p:sldMasterId id="2147483658" r:id="rId5"/>
    <p:sldMasterId id="2147483673" r:id="rId6"/>
    <p:sldMasterId id="2147483671" r:id="rId7"/>
    <p:sldMasterId id="2147483664" r:id="rId8"/>
    <p:sldMasterId id="2147483667" r:id="rId9"/>
    <p:sldMasterId id="2147483660" r:id="rId10"/>
  </p:sldMasterIdLst>
  <p:notesMasterIdLst>
    <p:notesMasterId r:id="rId20"/>
  </p:notesMasterIdLst>
  <p:handoutMasterIdLst>
    <p:handoutMasterId r:id="rId21"/>
  </p:handoutMasterIdLst>
  <p:sldIdLst>
    <p:sldId id="256" r:id="rId11"/>
    <p:sldId id="260" r:id="rId12"/>
    <p:sldId id="261" r:id="rId13"/>
    <p:sldId id="269" r:id="rId14"/>
    <p:sldId id="270" r:id="rId15"/>
    <p:sldId id="271" r:id="rId16"/>
    <p:sldId id="263" r:id="rId17"/>
    <p:sldId id="272" r:id="rId18"/>
    <p:sldId id="273" r:id="rId1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CCE"/>
    <a:srgbClr val="898A8E"/>
    <a:srgbClr val="00518C"/>
    <a:srgbClr val="D4182E"/>
    <a:srgbClr val="6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26"/>
    <p:restoredTop sz="86417"/>
  </p:normalViewPr>
  <p:slideViewPr>
    <p:cSldViewPr snapToGrid="0" snapToObjects="1">
      <p:cViewPr varScale="1">
        <p:scale>
          <a:sx n="115" d="100"/>
          <a:sy n="115" d="100"/>
        </p:scale>
        <p:origin x="81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DF19A-8707-41F4-9B90-FA5F543A5D33}" type="datetimeFigureOut">
              <a:rPr lang="sk-SK" smtClean="0"/>
              <a:t>6. 2. 2020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81322-4845-4849-AF91-1618DC93F6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383479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5A4B5-2DD4-1A41-9E40-B1F56D5AA500}" type="datetimeFigureOut">
              <a:rPr lang="sk-SK" smtClean="0"/>
              <a:t>6. 2. 2020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4138F-8AD6-6C42-9F51-433407EAB7F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996131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817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5315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9241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988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296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02708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3750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6204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Príloha č. 4_template na service review board</a:t>
            </a:r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84138F-8AD6-6C42-9F51-433407EAB7FF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873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7CF9-95A7-5544-AC11-C37811E26D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3C991-2F7D-744E-8364-78F6256A67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F9D23E-8F45-F146-A1DD-ABFE91CCC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25014" y="5973626"/>
            <a:ext cx="2507569" cy="626340"/>
          </a:xfrm>
        </p:spPr>
        <p:txBody>
          <a:bodyPr>
            <a:normAutofit/>
          </a:bodyPr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Meno</a:t>
            </a:r>
            <a:r>
              <a:rPr lang="en-US" dirty="0"/>
              <a:t> </a:t>
            </a:r>
            <a:r>
              <a:rPr lang="en-US" dirty="0" err="1"/>
              <a:t>Priezvisko</a:t>
            </a:r>
            <a:endParaRPr lang="en-US" dirty="0"/>
          </a:p>
          <a:p>
            <a:pPr lvl="0"/>
            <a:r>
              <a:rPr lang="en-US" dirty="0"/>
              <a:t>lorem ipsum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260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D13A7EF9-F8EA-3C4A-AC22-E853014741A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63675" y="1916113"/>
            <a:ext cx="9144000" cy="4649787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0695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2B3D4D47-8887-5D40-AFA8-5C3CA3EF885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463675" y="1836738"/>
            <a:ext cx="9144000" cy="4851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82098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CAA2-26B6-9645-A8EC-5393706CE1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15291" y="2168434"/>
            <a:ext cx="9144000" cy="1524409"/>
          </a:xfrm>
          <a:prstGeom prst="rect">
            <a:avLst/>
          </a:prstGeom>
        </p:spPr>
        <p:txBody>
          <a:bodyPr anchor="b"/>
          <a:lstStyle>
            <a:lvl1pPr algn="ctr">
              <a:defRPr sz="8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Ďakujeme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4868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7CF9-95A7-5544-AC11-C37811E26D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/>
            </a:lvl1pPr>
          </a:lstStyle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73C991-2F7D-744E-8364-78F6256A67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F9D23E-8F45-F146-A1DD-ABFE91CCC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5845" y="263007"/>
            <a:ext cx="2507569" cy="626340"/>
          </a:xfrm>
        </p:spPr>
        <p:txBody>
          <a:bodyPr anchor="ctr">
            <a:normAutofit/>
          </a:bodyPr>
          <a:lstStyle>
            <a:lvl1pPr algn="ctr">
              <a:defRPr sz="15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Meno</a:t>
            </a:r>
            <a:r>
              <a:rPr lang="en-US" dirty="0"/>
              <a:t> </a:t>
            </a:r>
            <a:r>
              <a:rPr lang="en-US" dirty="0" err="1"/>
              <a:t>Priezvisko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65B7-DADC-0040-95AF-1F72008160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07461" y="1613944"/>
            <a:ext cx="6796859" cy="2949348"/>
          </a:xfrm>
          <a:prstGeom prst="rect">
            <a:avLst/>
          </a:prstGeo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dirty="0" err="1"/>
              <a:t>Predelová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strana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061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6C6D-9991-B44F-888C-7C4E8440B9A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7" y="679268"/>
            <a:ext cx="9144000" cy="914400"/>
          </a:xfrm>
          <a:prstGeom prst="rect">
            <a:avLst/>
          </a:prstGeom>
        </p:spPr>
        <p:txBody>
          <a:bodyPr anchor="b"/>
          <a:lstStyle>
            <a:lvl1pPr algn="l">
              <a:defRPr sz="5400" b="1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930B8-1CB6-5C48-821B-47BB08D677D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9164" y="1964828"/>
            <a:ext cx="9144000" cy="1161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Uptis</a:t>
            </a:r>
            <a:r>
              <a:rPr lang="en-US" dirty="0"/>
              <a:t> </a:t>
            </a:r>
            <a:r>
              <a:rPr lang="en-US" dirty="0" err="1"/>
              <a:t>auda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facerunto</a:t>
            </a:r>
            <a:r>
              <a:rPr lang="en-US" dirty="0"/>
              <a:t> </a:t>
            </a:r>
            <a:r>
              <a:rPr lang="en-US" dirty="0" err="1"/>
              <a:t>esectas</a:t>
            </a:r>
            <a:r>
              <a:rPr lang="en-US" dirty="0"/>
              <a:t> </a:t>
            </a:r>
            <a:r>
              <a:rPr lang="en-US" dirty="0" err="1"/>
              <a:t>perorrum</a:t>
            </a:r>
            <a:endParaRPr lang="en-US" dirty="0"/>
          </a:p>
          <a:p>
            <a:r>
              <a:rPr lang="en-US" dirty="0" err="1"/>
              <a:t>expla</a:t>
            </a:r>
            <a:r>
              <a:rPr lang="en-US" dirty="0"/>
              <a:t> di </a:t>
            </a:r>
            <a:r>
              <a:rPr lang="en-US" dirty="0" err="1"/>
              <a:t>occulli</a:t>
            </a:r>
            <a:r>
              <a:rPr lang="en-US" dirty="0"/>
              <a:t> </a:t>
            </a:r>
            <a:r>
              <a:rPr lang="en-US" dirty="0" err="1"/>
              <a:t>cimillit</a:t>
            </a:r>
            <a:r>
              <a:rPr lang="en-US" dirty="0"/>
              <a:t> </a:t>
            </a:r>
            <a:r>
              <a:rPr lang="en-US" dirty="0" err="1"/>
              <a:t>ent</a:t>
            </a:r>
            <a:r>
              <a:rPr lang="en-US" dirty="0"/>
              <a:t> </a:t>
            </a:r>
            <a:r>
              <a:rPr lang="en-US" dirty="0" err="1"/>
              <a:t>repta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:</a:t>
            </a:r>
            <a:endParaRPr lang="sk-SK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4A415FB-9B9C-8549-B2CD-85AA8D22DBC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20722" y="3198312"/>
            <a:ext cx="8089900" cy="2148751"/>
          </a:xfrm>
          <a:prstGeom prst="rect">
            <a:avLst/>
          </a:prstGeom>
        </p:spPr>
        <p:txBody>
          <a:bodyPr/>
          <a:lstStyle>
            <a:lvl2pPr marL="685800" indent="-228600">
              <a:buFontTx/>
              <a:buBlip>
                <a:blip r:embed="rId3"/>
              </a:buBlip>
              <a:defRPr sz="3400"/>
            </a:lvl2pPr>
            <a:lvl3pPr marL="1143000" indent="-228600">
              <a:buFontTx/>
              <a:buBlip>
                <a:blip r:embed="rId4"/>
              </a:buBlip>
              <a:defRPr sz="3400">
                <a:solidFill>
                  <a:srgbClr val="898A8E"/>
                </a:solidFill>
              </a:defRPr>
            </a:lvl3pPr>
          </a:lstStyle>
          <a:p>
            <a:pPr lvl="1"/>
            <a:r>
              <a:rPr lang="en-US" dirty="0" err="1"/>
              <a:t>Ficaborent</a:t>
            </a:r>
            <a:r>
              <a:rPr lang="en-US" dirty="0"/>
              <a:t> </a:t>
            </a:r>
            <a:r>
              <a:rPr lang="en-US" dirty="0" err="1"/>
              <a:t>acearchil</a:t>
            </a:r>
            <a:endParaRPr lang="en-US" dirty="0"/>
          </a:p>
          <a:p>
            <a:pPr lvl="2"/>
            <a:r>
              <a:rPr lang="en-US" dirty="0"/>
              <a:t>Ur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ommodipsam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5C1D9DA-A8CE-3C4C-91F8-2C084D3026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89164" y="5497555"/>
            <a:ext cx="9518650" cy="1001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spc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At </a:t>
            </a:r>
            <a:r>
              <a:rPr lang="en-US" dirty="0" err="1"/>
              <a:t>estius</a:t>
            </a:r>
            <a:r>
              <a:rPr lang="en-US" dirty="0"/>
              <a:t> </a:t>
            </a:r>
            <a:r>
              <a:rPr lang="en-US" dirty="0" err="1"/>
              <a:t>accus</a:t>
            </a:r>
            <a:r>
              <a:rPr lang="en-US" dirty="0"/>
              <a:t> </a:t>
            </a:r>
            <a:r>
              <a:rPr lang="en-US" dirty="0" err="1"/>
              <a:t>videst</a:t>
            </a:r>
            <a:r>
              <a:rPr lang="en-US" dirty="0"/>
              <a:t>, </a:t>
            </a:r>
            <a:r>
              <a:rPr lang="en-US" dirty="0" err="1"/>
              <a:t>officid</a:t>
            </a:r>
            <a:r>
              <a:rPr lang="en-US" dirty="0"/>
              <a:t> et </a:t>
            </a:r>
            <a:r>
              <a:rPr lang="en-US" dirty="0" err="1"/>
              <a:t>quaspicium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9366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1C419-3E51-BD48-8552-B84F2CF977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0457" y="1929989"/>
            <a:ext cx="3884024" cy="379153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z="3000" b="1" dirty="0" err="1">
                <a:effectLst/>
                <a:latin typeface="Arial" panose="020B0604020202020204" pitchFamily="34" charset="0"/>
              </a:rPr>
              <a:t>Luptibus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coreiun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distrum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ra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aut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lamenditatum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venihicia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dio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ium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vera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nus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estiatum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lacestium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ipiendere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,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volese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r>
              <a:rPr lang="sk-SK" sz="3000" b="1" dirty="0" err="1">
                <a:effectLst/>
                <a:latin typeface="Arial" panose="020B0604020202020204" pitchFamily="34" charset="0"/>
              </a:rPr>
              <a:t>volor</a:t>
            </a:r>
            <a:r>
              <a:rPr lang="sk-SK" sz="3000" b="1" dirty="0">
                <a:effectLst/>
                <a:latin typeface="Arial" panose="020B0604020202020204" pitchFamily="34" charset="0"/>
              </a:rPr>
              <a:t> </a:t>
            </a:r>
            <a:endParaRPr lang="sk-SK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8508545-8A43-E04C-AEF7-BEAB0B99DA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2081213"/>
            <a:ext cx="4972050" cy="334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6401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6000" y="476672"/>
            <a:ext cx="5760000" cy="7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4" name="Zástupný symbol obrázka 3"/>
          <p:cNvSpPr>
            <a:spLocks noGrp="1"/>
          </p:cNvSpPr>
          <p:nvPr>
            <p:ph type="pic" sz="quarter" idx="10"/>
          </p:nvPr>
        </p:nvSpPr>
        <p:spPr>
          <a:xfrm>
            <a:off x="623392" y="2420888"/>
            <a:ext cx="11137237" cy="4248200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11"/>
          </p:nvPr>
        </p:nvSpPr>
        <p:spPr>
          <a:xfrm>
            <a:off x="623392" y="1556792"/>
            <a:ext cx="11137237" cy="792088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sk-SK" dirty="0" smtClean="0"/>
              <a:t>Upravte štýl predlohy textu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819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16000" y="476672"/>
            <a:ext cx="5760000" cy="72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buClr>
                <a:srgbClr val="C00000"/>
              </a:buClr>
              <a:buFont typeface="Wingdings" panose="05000000000000000000" pitchFamily="2" charset="2"/>
              <a:buChar char="q"/>
              <a:defRPr sz="2800"/>
            </a:lvl1pPr>
            <a:lvl2pPr marL="719138" indent="-360363">
              <a:buClr>
                <a:srgbClr val="C00000"/>
              </a:buClr>
              <a:buFont typeface="Wingdings" panose="05000000000000000000" pitchFamily="2" charset="2"/>
              <a:buChar char="q"/>
              <a:defRPr sz="2400"/>
            </a:lvl2pPr>
            <a:lvl3pPr marL="1077913" indent="-358775">
              <a:buClr>
                <a:srgbClr val="C00000"/>
              </a:buClr>
              <a:buFont typeface="Wingdings" panose="05000000000000000000" pitchFamily="2" charset="2"/>
              <a:buChar char="q"/>
              <a:defRPr sz="2000"/>
            </a:lvl3pPr>
          </a:lstStyle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pPr>
              <a:defRPr/>
            </a:pP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+mn-lt"/>
              </a:defRPr>
            </a:lvl1pPr>
          </a:lstStyle>
          <a:p>
            <a:fld id="{61211D98-6217-4C4A-A5D4-69BFB3521F8B}" type="slidenum">
              <a:rPr lang="sk-SK" altLang="sk-SK" smtClean="0"/>
              <a:pPr/>
              <a:t>‹#›</a:t>
            </a:fld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63294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0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DB73A-7EC1-434D-BA5D-33C1D2AAE3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63039" y="457926"/>
            <a:ext cx="9144000" cy="1142274"/>
          </a:xfrm>
          <a:prstGeom prst="rect">
            <a:avLst/>
          </a:prstGeom>
        </p:spPr>
        <p:txBody>
          <a:bodyPr anchor="b"/>
          <a:lstStyle>
            <a:lvl1pPr algn="l">
              <a:defRPr sz="5400" b="1" i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Nadpis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3539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B0E7C-987A-B04C-9E92-E2F14F84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7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5B641-84D3-204A-8ED3-1665C4EFE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6844" y="3741160"/>
            <a:ext cx="8675255" cy="982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600C7-2384-7643-9BC2-7BFC703DD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98887" y="5913006"/>
            <a:ext cx="2583873" cy="626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793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kern="1200">
          <a:solidFill>
            <a:srgbClr val="6263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79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6B0E7C-987A-B04C-9E92-E2F14F84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7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Názov</a:t>
            </a:r>
            <a:r>
              <a:rPr lang="en-US" dirty="0"/>
              <a:t> </a:t>
            </a:r>
            <a:r>
              <a:rPr lang="en-US" dirty="0" err="1"/>
              <a:t>prezentácie</a:t>
            </a:r>
            <a:endParaRPr lang="sk-S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5B641-84D3-204A-8ED3-1665C4EFE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6844" y="3741160"/>
            <a:ext cx="8675255" cy="982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/>
              <a:t>podnadpis</a:t>
            </a:r>
            <a:endParaRPr lang="sk-S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600C7-2384-7643-9BC2-7BFC703DD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474121" y="247930"/>
            <a:ext cx="2583873" cy="626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k-SK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43E2CF-4D84-814D-9A6D-26A0FADC96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74" t="16710" r="-74" b="16710"/>
          <a:stretch/>
        </p:blipFill>
        <p:spPr>
          <a:xfrm>
            <a:off x="427147" y="6130302"/>
            <a:ext cx="1988126" cy="65396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BE0CA6-A607-5A47-9DD2-CD9675AB3AF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001719" y="6130302"/>
            <a:ext cx="1556625" cy="6539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F71DCD-D2AD-2A4F-A16D-AF0D4594DC4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41783" y="6292718"/>
            <a:ext cx="1122934" cy="3291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8B9D4E7-2640-6940-9798-522C32F8FA7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678395" y="6330952"/>
            <a:ext cx="2386272" cy="2526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ABB4F5F-0A85-0149-B54F-371D98A916B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590912" y="6202408"/>
            <a:ext cx="1784131" cy="50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7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400" kern="1200">
          <a:solidFill>
            <a:srgbClr val="62636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69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72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0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5" r:id="rId2"/>
    <p:sldLayoutId id="2147483676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2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7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93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 userDrawn="1"/>
        </p:nvSpPr>
        <p:spPr>
          <a:xfrm>
            <a:off x="6548290" y="12357"/>
            <a:ext cx="5643710" cy="9391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3" name="Obrázok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5523" y="312949"/>
            <a:ext cx="3340701" cy="49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21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86F28-ABA7-5D4A-B471-00F388E3F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Service </a:t>
            </a:r>
            <a:r>
              <a:rPr lang="sk-SK" dirty="0" err="1" smtClean="0"/>
              <a:t>Review</a:t>
            </a:r>
            <a:r>
              <a:rPr lang="sk-SK" dirty="0" smtClean="0"/>
              <a:t> </a:t>
            </a:r>
            <a:r>
              <a:rPr lang="sk-SK" dirty="0" err="1"/>
              <a:t>board</a:t>
            </a:r>
            <a:r>
              <a:rPr lang="sk-SK" dirty="0"/>
              <a:t> </a:t>
            </a:r>
            <a:r>
              <a:rPr lang="sk-SK" dirty="0" smtClean="0"/>
              <a:t>– SLA</a:t>
            </a:r>
            <a:r>
              <a:rPr lang="en-US" dirty="0" smtClean="0"/>
              <a:t> </a:t>
            </a:r>
            <a:r>
              <a:rPr lang="en-US" i="1" dirty="0" smtClean="0"/>
              <a:t>IS</a:t>
            </a:r>
            <a:endParaRPr lang="sk-SK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4EFE4-F80A-8E46-A1AC-09117213C9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Mesiac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endParaRPr lang="sk-S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8E8EA-CCCD-7A40-B8D8-50A9DBD237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099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Agenda</a:t>
            </a:r>
            <a:endParaRPr lang="sk-SK" dirty="0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6954" y="1678380"/>
            <a:ext cx="8333954" cy="457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0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4000" dirty="0"/>
              <a:t>Servis – kvantitatívne ukazovatele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244532"/>
              </p:ext>
            </p:extLst>
          </p:nvPr>
        </p:nvGraphicFramePr>
        <p:xfrm>
          <a:off x="1613263" y="1928753"/>
          <a:ext cx="8183880" cy="2088234"/>
        </p:xfrm>
        <a:graphic>
          <a:graphicData uri="http://schemas.openxmlformats.org/drawingml/2006/table">
            <a:tbl>
              <a:tblPr/>
              <a:tblGrid>
                <a:gridCol w="2199286">
                  <a:extLst>
                    <a:ext uri="{9D8B030D-6E8A-4147-A177-3AD203B41FA5}">
                      <a16:colId xmlns:a16="http://schemas.microsoft.com/office/drawing/2014/main" val="3975454936"/>
                    </a:ext>
                  </a:extLst>
                </a:gridCol>
                <a:gridCol w="1732186">
                  <a:extLst>
                    <a:ext uri="{9D8B030D-6E8A-4147-A177-3AD203B41FA5}">
                      <a16:colId xmlns:a16="http://schemas.microsoft.com/office/drawing/2014/main" val="4110848326"/>
                    </a:ext>
                  </a:extLst>
                </a:gridCol>
                <a:gridCol w="1524448">
                  <a:extLst>
                    <a:ext uri="{9D8B030D-6E8A-4147-A177-3AD203B41FA5}">
                      <a16:colId xmlns:a16="http://schemas.microsoft.com/office/drawing/2014/main" val="2455635115"/>
                    </a:ext>
                  </a:extLst>
                </a:gridCol>
                <a:gridCol w="1712905">
                  <a:extLst>
                    <a:ext uri="{9D8B030D-6E8A-4147-A177-3AD203B41FA5}">
                      <a16:colId xmlns:a16="http://schemas.microsoft.com/office/drawing/2014/main" val="96331457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97951019"/>
                    </a:ext>
                  </a:extLst>
                </a:gridCol>
              </a:tblGrid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Incident report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Vyriešenie incidentu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764984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Priorita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SLA %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24566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Blokujúca (A) 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319415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Vysoká (B)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9211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Nízka (C)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153057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310000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1613263" y="4597143"/>
            <a:ext cx="818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Komentár </a:t>
            </a:r>
            <a:r>
              <a:rPr lang="sk-SK" dirty="0"/>
              <a:t>– ak treba</a:t>
            </a:r>
          </a:p>
        </p:txBody>
      </p:sp>
      <p:sp>
        <p:nvSpPr>
          <p:cNvPr id="3" name="Obdĺžnik 2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45874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4000" dirty="0"/>
              <a:t>Servis – kvantitatívne ukazovatele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876814"/>
              </p:ext>
            </p:extLst>
          </p:nvPr>
        </p:nvGraphicFramePr>
        <p:xfrm>
          <a:off x="1613263" y="1928753"/>
          <a:ext cx="8183880" cy="2088234"/>
        </p:xfrm>
        <a:graphic>
          <a:graphicData uri="http://schemas.openxmlformats.org/drawingml/2006/table">
            <a:tbl>
              <a:tblPr/>
              <a:tblGrid>
                <a:gridCol w="2199286">
                  <a:extLst>
                    <a:ext uri="{9D8B030D-6E8A-4147-A177-3AD203B41FA5}">
                      <a16:colId xmlns:a16="http://schemas.microsoft.com/office/drawing/2014/main" val="3975454936"/>
                    </a:ext>
                  </a:extLst>
                </a:gridCol>
                <a:gridCol w="1732186">
                  <a:extLst>
                    <a:ext uri="{9D8B030D-6E8A-4147-A177-3AD203B41FA5}">
                      <a16:colId xmlns:a16="http://schemas.microsoft.com/office/drawing/2014/main" val="4110848326"/>
                    </a:ext>
                  </a:extLst>
                </a:gridCol>
                <a:gridCol w="1524448">
                  <a:extLst>
                    <a:ext uri="{9D8B030D-6E8A-4147-A177-3AD203B41FA5}">
                      <a16:colId xmlns:a16="http://schemas.microsoft.com/office/drawing/2014/main" val="2455635115"/>
                    </a:ext>
                  </a:extLst>
                </a:gridCol>
                <a:gridCol w="1712905">
                  <a:extLst>
                    <a:ext uri="{9D8B030D-6E8A-4147-A177-3AD203B41FA5}">
                      <a16:colId xmlns:a16="http://schemas.microsoft.com/office/drawing/2014/main" val="963314570"/>
                    </a:ext>
                  </a:extLst>
                </a:gridCol>
                <a:gridCol w="1015055">
                  <a:extLst>
                    <a:ext uri="{9D8B030D-6E8A-4147-A177-3AD203B41FA5}">
                      <a16:colId xmlns:a16="http://schemas.microsoft.com/office/drawing/2014/main" val="97951019"/>
                    </a:ext>
                  </a:extLst>
                </a:gridCol>
              </a:tblGrid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Incident report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Vyriešenie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problému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764984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Priorita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termíne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sk-SK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</a:t>
                      </a:r>
                      <a:r>
                        <a:rPr lang="sk-SK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SLA %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24566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Blokujúca (A) 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319415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Vysoká (B)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99211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Nízka (C)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153057"/>
                  </a:ext>
                </a:extLst>
              </a:tr>
              <a:tr h="3480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sk-SK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 súčet</a:t>
                      </a: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310000"/>
                  </a:ext>
                </a:extLst>
              </a:tr>
            </a:tbl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1613263" y="4597143"/>
            <a:ext cx="818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Komentár </a:t>
            </a:r>
            <a:r>
              <a:rPr lang="sk-SK" dirty="0"/>
              <a:t>– ak treba</a:t>
            </a: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286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94113" y="476672"/>
            <a:ext cx="9091750" cy="1143122"/>
          </a:xfrm>
        </p:spPr>
        <p:txBody>
          <a:bodyPr anchor="b"/>
          <a:lstStyle/>
          <a:p>
            <a:r>
              <a:rPr lang="sk-SK" sz="4000" b="1" dirty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Servis – kvantitatívne ukazovatele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sz="quarter" idx="11"/>
          </p:nvPr>
        </p:nvSpPr>
        <p:spPr>
          <a:xfrm>
            <a:off x="5912146" y="2092856"/>
            <a:ext cx="4680520" cy="3992880"/>
          </a:xfrm>
        </p:spPr>
        <p:txBody>
          <a:bodyPr>
            <a:normAutofit/>
          </a:bodyPr>
          <a:lstStyle/>
          <a:p>
            <a:r>
              <a:rPr lang="sk-SK" sz="1400" dirty="0" smtClean="0"/>
              <a:t>Komentár </a:t>
            </a:r>
            <a:r>
              <a:rPr lang="sk-SK" sz="1400" dirty="0"/>
              <a:t>– ak treba</a:t>
            </a:r>
          </a:p>
        </p:txBody>
      </p:sp>
      <p:sp>
        <p:nvSpPr>
          <p:cNvPr id="6" name="Obdĺžnik 5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5</a:t>
            </a:fld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00495"/>
              </p:ext>
            </p:extLst>
          </p:nvPr>
        </p:nvGraphicFramePr>
        <p:xfrm>
          <a:off x="1190222" y="2171790"/>
          <a:ext cx="4721924" cy="2228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8610">
                  <a:extLst>
                    <a:ext uri="{9D8B030D-6E8A-4147-A177-3AD203B41FA5}">
                      <a16:colId xmlns:a16="http://schemas.microsoft.com/office/drawing/2014/main" val="3841058676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580967542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18580239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k-SK" sz="1400" b="1" u="none" strike="noStrike" baseline="0" dirty="0" smtClean="0">
                          <a:effectLst/>
                        </a:rPr>
                        <a:t>Schválené požiadavky kumulatívne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3336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1" u="none" strike="noStrike" baseline="0" dirty="0" smtClean="0">
                          <a:effectLst/>
                        </a:rPr>
                        <a:t>Čerpanie </a:t>
                      </a:r>
                      <a:r>
                        <a:rPr lang="sk-SK" sz="1400" b="1" u="none" strike="noStrike" baseline="0" dirty="0">
                          <a:effectLst/>
                        </a:rPr>
                        <a:t>SLA </a:t>
                      </a:r>
                      <a:r>
                        <a:rPr lang="sk-SK" sz="1400" b="1" u="none" strike="noStrike" baseline="0" dirty="0" err="1" smtClean="0">
                          <a:effectLst/>
                        </a:rPr>
                        <a:t>budgetu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400" b="1" u="none" strike="noStrike" baseline="0" dirty="0" smtClean="0">
                          <a:effectLst/>
                        </a:rPr>
                        <a:t>Počet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Prácnosť (ČD)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2572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i="1" u="none" strike="noStrike" baseline="0">
                          <a:effectLst/>
                        </a:rPr>
                        <a:t>Požiadavka na súčinnosť</a:t>
                      </a:r>
                      <a:endParaRPr lang="sk-SK" sz="1400" b="1" i="1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09502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Konzultácia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617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Administrácia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782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Školenie</a:t>
                      </a: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7101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Profylaktika</a:t>
                      </a:r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59322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i="1" u="none" strike="noStrike" baseline="0" dirty="0">
                          <a:effectLst/>
                        </a:rPr>
                        <a:t>Požiadavka na zmenu</a:t>
                      </a:r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1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5463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u="none" strike="noStrike" baseline="0" dirty="0" smtClean="0">
                          <a:effectLst/>
                        </a:rPr>
                        <a:t>  PNZ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72389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k-SK" sz="1400" b="1" u="none" strike="noStrike" baseline="0" dirty="0">
                          <a:effectLst/>
                        </a:rPr>
                        <a:t>Celkový súčet</a:t>
                      </a:r>
                      <a:endParaRPr lang="sk-SK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k-SK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4054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50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>
          <a:xfrm>
            <a:off x="1713172" y="912938"/>
            <a:ext cx="9122468" cy="389603"/>
          </a:xfrm>
        </p:spPr>
        <p:txBody>
          <a:bodyPr anchor="b"/>
          <a:lstStyle/>
          <a:p>
            <a:r>
              <a:rPr lang="sk-SK" sz="4000" b="1" dirty="0" smtClean="0">
                <a:solidFill>
                  <a:srgbClr val="D41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Identifikátor blokujúceho incidentu</a:t>
            </a:r>
            <a:endParaRPr lang="sk-SK" sz="4000" b="1" dirty="0">
              <a:solidFill>
                <a:srgbClr val="D41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ástupný symbol obsahu 13"/>
          <p:cNvSpPr>
            <a:spLocks noGrp="1"/>
          </p:cNvSpPr>
          <p:nvPr>
            <p:ph idx="1"/>
          </p:nvPr>
        </p:nvSpPr>
        <p:spPr>
          <a:xfrm>
            <a:off x="1713172" y="1556793"/>
            <a:ext cx="6516798" cy="1134421"/>
          </a:xfrm>
        </p:spPr>
        <p:txBody>
          <a:bodyPr>
            <a:normAutofit fontScale="62500" lnSpcReduction="20000"/>
          </a:bodyPr>
          <a:lstStyle/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Vytvorený:	  </a:t>
            </a: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Skutočná odozva: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Termín vyriešenia: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r>
              <a:rPr lang="sk-SK" sz="2500" dirty="0">
                <a:latin typeface="Franklin Gothic Medium"/>
              </a:rPr>
              <a:t>Vyriešený:</a:t>
            </a:r>
            <a:endParaRPr lang="sk-SK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spcBef>
                <a:spcPts val="900"/>
              </a:spcBef>
              <a:buNone/>
            </a:pPr>
            <a:endParaRPr lang="sk-SK" sz="12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9" indent="0">
              <a:buNone/>
            </a:pPr>
            <a:endParaRPr lang="sk-SK" sz="12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obsahu 13"/>
          <p:cNvSpPr txBox="1">
            <a:spLocks/>
          </p:cNvSpPr>
          <p:nvPr/>
        </p:nvSpPr>
        <p:spPr>
          <a:xfrm>
            <a:off x="1713172" y="2861046"/>
            <a:ext cx="6516798" cy="1080401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7724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3716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7160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876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4592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9" indent="0">
              <a:spcBef>
                <a:spcPts val="450"/>
              </a:spcBef>
              <a:buNone/>
            </a:pPr>
            <a:r>
              <a:rPr lang="sk-SK" sz="1500" dirty="0">
                <a:latin typeface="Franklin Gothic Medium"/>
              </a:rPr>
              <a:t>Popis incidentu/problému:</a:t>
            </a:r>
          </a:p>
        </p:txBody>
      </p:sp>
      <p:sp>
        <p:nvSpPr>
          <p:cNvPr id="5" name="Zástupný symbol obsahu 13"/>
          <p:cNvSpPr txBox="1">
            <a:spLocks/>
          </p:cNvSpPr>
          <p:nvPr/>
        </p:nvSpPr>
        <p:spPr>
          <a:xfrm>
            <a:off x="1713172" y="3843476"/>
            <a:ext cx="6516798" cy="1944722"/>
          </a:xfrm>
          <a:prstGeom prst="rect">
            <a:avLst/>
          </a:prstGeom>
        </p:spPr>
        <p:txBody>
          <a:bodyPr vert="horz" lIns="68598" tIns="34299" rIns="68598" bIns="34299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7724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6012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3716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7160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876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45920" indent="-13716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9" indent="0">
              <a:buNone/>
            </a:pPr>
            <a:r>
              <a:rPr lang="sk-SK" sz="1500" dirty="0">
                <a:latin typeface="Franklin Gothic Medium"/>
              </a:rPr>
              <a:t>Popis riešenia + </a:t>
            </a:r>
            <a:r>
              <a:rPr lang="en-US" sz="1500" dirty="0" smtClean="0">
                <a:latin typeface="Franklin Gothic Medium"/>
              </a:rPr>
              <a:t>“</a:t>
            </a:r>
            <a:r>
              <a:rPr lang="sk-SK" sz="1500" dirty="0" err="1" smtClean="0">
                <a:latin typeface="Franklin Gothic Medium"/>
              </a:rPr>
              <a:t>follow</a:t>
            </a:r>
            <a:r>
              <a:rPr lang="sk-SK" sz="1500" dirty="0" smtClean="0">
                <a:latin typeface="Franklin Gothic Medium"/>
              </a:rPr>
              <a:t> </a:t>
            </a:r>
            <a:r>
              <a:rPr lang="sk-SK" sz="1500" dirty="0" err="1" smtClean="0">
                <a:latin typeface="Franklin Gothic Medium"/>
              </a:rPr>
              <a:t>up</a:t>
            </a:r>
            <a:r>
              <a:rPr lang="en-US" sz="1500" dirty="0" smtClean="0">
                <a:latin typeface="Franklin Gothic Medium"/>
              </a:rPr>
              <a:t>”</a:t>
            </a:r>
            <a:r>
              <a:rPr lang="sk-SK" sz="1500" dirty="0" smtClean="0">
                <a:latin typeface="Franklin Gothic Medium"/>
              </a:rPr>
              <a:t>:</a:t>
            </a:r>
            <a:endParaRPr lang="sk-SK" sz="1500" dirty="0">
              <a:latin typeface="Franklin Gothic Medium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7187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sk-SK" sz="4000" dirty="0"/>
              <a:t>Kvalita servisu – implementované zlepšenia</a:t>
            </a:r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pl-PL" sz="2400" dirty="0" smtClean="0"/>
              <a:t>Čo </a:t>
            </a:r>
            <a:r>
              <a:rPr lang="pl-PL" sz="2400" dirty="0"/>
              <a:t>sme urobili, aby sa kvalita servisu </a:t>
            </a:r>
            <a:r>
              <a:rPr lang="pl-PL" sz="2400" dirty="0" smtClean="0"/>
              <a:t>zlepšila </a:t>
            </a:r>
            <a:r>
              <a:rPr lang="pl-PL" sz="2400" dirty="0"/>
              <a:t>– procesne, technicky ....</a:t>
            </a:r>
          </a:p>
        </p:txBody>
      </p:sp>
      <p:sp>
        <p:nvSpPr>
          <p:cNvPr id="7" name="Obdĺžnik 6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96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sk-SK" sz="4000" dirty="0"/>
              <a:t>Kvalita servisu – priestor na zlepšenie</a:t>
            </a:r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sk-SK" sz="2400" dirty="0" smtClean="0"/>
              <a:t>Čo </a:t>
            </a:r>
            <a:r>
              <a:rPr lang="sk-SK" sz="2400" dirty="0"/>
              <a:t>by sa malo </a:t>
            </a:r>
            <a:r>
              <a:rPr lang="sk-SK" sz="2400" dirty="0" smtClean="0"/>
              <a:t>zlepšiť </a:t>
            </a:r>
            <a:r>
              <a:rPr lang="sk-SK" sz="2400" dirty="0"/>
              <a:t>s </a:t>
            </a:r>
            <a:r>
              <a:rPr lang="sk-SK" sz="2400" dirty="0" smtClean="0"/>
              <a:t>konkrétnymi príkladmi</a:t>
            </a:r>
            <a:r>
              <a:rPr lang="sk-SK" sz="2400" dirty="0"/>
              <a:t>, kedy to nefungovalo</a:t>
            </a: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9123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4E124-F985-144D-89E1-36600C2A6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457926"/>
            <a:ext cx="10789920" cy="1142274"/>
          </a:xfrm>
        </p:spPr>
        <p:txBody>
          <a:bodyPr/>
          <a:lstStyle/>
          <a:p>
            <a:r>
              <a:rPr lang="en-US" sz="4000" dirty="0" smtClean="0"/>
              <a:t>In</a:t>
            </a:r>
            <a:r>
              <a:rPr lang="sk-SK" sz="4000" dirty="0" smtClean="0"/>
              <a:t>é</a:t>
            </a:r>
            <a:endParaRPr lang="sk-SK" sz="4000" dirty="0"/>
          </a:p>
        </p:txBody>
      </p:sp>
      <p:sp>
        <p:nvSpPr>
          <p:cNvPr id="4" name="Obdĺžnik 3"/>
          <p:cNvSpPr/>
          <p:nvPr/>
        </p:nvSpPr>
        <p:spPr>
          <a:xfrm>
            <a:off x="1160418" y="1956304"/>
            <a:ext cx="9649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 algn="just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sk-SK" sz="2400" dirty="0">
                <a:solidFill>
                  <a:prstClr val="black"/>
                </a:solidFill>
              </a:rPr>
              <a:t>Veci na diskusiu, </a:t>
            </a:r>
            <a:r>
              <a:rPr lang="sk-SK" sz="2400" dirty="0" smtClean="0">
                <a:solidFill>
                  <a:prstClr val="black"/>
                </a:solidFill>
              </a:rPr>
              <a:t>ktoré </a:t>
            </a:r>
            <a:r>
              <a:rPr lang="sk-SK" sz="2400" dirty="0">
                <a:solidFill>
                  <a:prstClr val="black"/>
                </a:solidFill>
              </a:rPr>
              <a:t>neboli </a:t>
            </a:r>
            <a:r>
              <a:rPr lang="sk-SK" sz="2400" dirty="0" smtClean="0">
                <a:solidFill>
                  <a:prstClr val="black"/>
                </a:solidFill>
              </a:rPr>
              <a:t>zahrnuté na predchádzajúcich „</a:t>
            </a:r>
            <a:r>
              <a:rPr lang="sk-SK" sz="2400" dirty="0" err="1" smtClean="0">
                <a:solidFill>
                  <a:prstClr val="black"/>
                </a:solidFill>
              </a:rPr>
              <a:t>slides</a:t>
            </a:r>
            <a:r>
              <a:rPr lang="sk-SK" sz="2400" dirty="0" smtClean="0">
                <a:solidFill>
                  <a:prstClr val="black"/>
                </a:solidFill>
              </a:rPr>
              <a:t>“</a:t>
            </a:r>
            <a:endParaRPr lang="sk-SK" sz="2400" dirty="0">
              <a:solidFill>
                <a:prstClr val="black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11008519" y="6266677"/>
            <a:ext cx="94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CFC8E2EB-2276-490A-B72F-6AA58CD6B8BC}" type="slidenum">
              <a:rPr lang="sk-SK" smtClean="0"/>
              <a:t>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79436258"/>
      </p:ext>
    </p:extLst>
  </p:cSld>
  <p:clrMapOvr>
    <a:masterClrMapping/>
  </p:clrMapOvr>
</p:sld>
</file>

<file path=ppt/theme/theme1.xml><?xml version="1.0" encoding="utf-8"?>
<a:theme xmlns:a="http://schemas.openxmlformats.org/drawingml/2006/main" name="TITUL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KONIE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ULKA+LOG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REDELOVACIA STRA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BSAHOVA STRA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BSAH + FO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ZVYRAZNENI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NADP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ABULKA">
  <a:themeElements>
    <a:clrScheme name="NCZI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881"/>
      </a:accent1>
      <a:accent2>
        <a:srgbClr val="E4E2E2"/>
      </a:accent2>
      <a:accent3>
        <a:srgbClr val="FFFFFF"/>
      </a:accent3>
      <a:accent4>
        <a:srgbClr val="E4E2E2"/>
      </a:accent4>
      <a:accent5>
        <a:srgbClr val="FFFFFF"/>
      </a:accent5>
      <a:accent6>
        <a:srgbClr val="E4E2E2"/>
      </a:accent6>
      <a:hlink>
        <a:srgbClr val="0563C1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GRAF">
  <a:themeElements>
    <a:clrScheme name="Custom 5">
      <a:dk1>
        <a:srgbClr val="000000"/>
      </a:dk1>
      <a:lt1>
        <a:srgbClr val="FFFFFF"/>
      </a:lt1>
      <a:dk2>
        <a:srgbClr val="00518C"/>
      </a:dk2>
      <a:lt2>
        <a:srgbClr val="FFFFFF"/>
      </a:lt2>
      <a:accent1>
        <a:srgbClr val="004881"/>
      </a:accent1>
      <a:accent2>
        <a:srgbClr val="E4E2E2"/>
      </a:accent2>
      <a:accent3>
        <a:srgbClr val="CE1629"/>
      </a:accent3>
      <a:accent4>
        <a:srgbClr val="E0DEDE"/>
      </a:accent4>
      <a:accent5>
        <a:srgbClr val="003F76"/>
      </a:accent5>
      <a:accent6>
        <a:srgbClr val="FFFFFF"/>
      </a:accent6>
      <a:hlink>
        <a:srgbClr val="003F76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</TotalTime>
  <Words>281</Words>
  <Application>Microsoft Office PowerPoint</Application>
  <PresentationFormat>Širokouhlá</PresentationFormat>
  <Paragraphs>83</Paragraphs>
  <Slides>9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10</vt:i4>
      </vt:variant>
      <vt:variant>
        <vt:lpstr>Nadpisy snímok</vt:lpstr>
      </vt:variant>
      <vt:variant>
        <vt:i4>9</vt:i4>
      </vt:variant>
    </vt:vector>
  </HeadingPairs>
  <TitlesOfParts>
    <vt:vector size="24" baseType="lpstr">
      <vt:lpstr>Arial</vt:lpstr>
      <vt:lpstr>Calibri</vt:lpstr>
      <vt:lpstr>Calibri Light</vt:lpstr>
      <vt:lpstr>Franklin Gothic Medium</vt:lpstr>
      <vt:lpstr>Wingdings</vt:lpstr>
      <vt:lpstr>TITULKA</vt:lpstr>
      <vt:lpstr>TITULKA+LOGA</vt:lpstr>
      <vt:lpstr>PREDELOVACIA STRANA</vt:lpstr>
      <vt:lpstr>OBSAHOVA STRANA</vt:lpstr>
      <vt:lpstr>OBSAH + FOTO</vt:lpstr>
      <vt:lpstr>ZVYRAZNENIE</vt:lpstr>
      <vt:lpstr>NADPIS</vt:lpstr>
      <vt:lpstr>TABULKA</vt:lpstr>
      <vt:lpstr>GRAF</vt:lpstr>
      <vt:lpstr>KONIEC</vt:lpstr>
      <vt:lpstr>Service Review board – SLA IS</vt:lpstr>
      <vt:lpstr>Agenda</vt:lpstr>
      <vt:lpstr>Servis – kvantitatívne ukazovatele</vt:lpstr>
      <vt:lpstr>Servis – kvantitatívne ukazovatele</vt:lpstr>
      <vt:lpstr>Servis – kvantitatívne ukazovatele</vt:lpstr>
      <vt:lpstr>Identifikátor blokujúceho incidentu</vt:lpstr>
      <vt:lpstr>Kvalita servisu – implementované zlepšenia</vt:lpstr>
      <vt:lpstr>Kvalita servisu – priestor na zlepšenie</vt:lpstr>
      <vt:lpstr>Iné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Matúška Tomáš, JUDr.</cp:lastModifiedBy>
  <cp:revision>54</cp:revision>
  <dcterms:created xsi:type="dcterms:W3CDTF">2019-05-09T08:11:12Z</dcterms:created>
  <dcterms:modified xsi:type="dcterms:W3CDTF">2020-02-06T09:25:02Z</dcterms:modified>
</cp:coreProperties>
</file>