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1460" y="2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6456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06821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6574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18847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6466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86250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8077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04845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51376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24205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34518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659F2-955D-4621-9397-CC643DC42DE4}" type="datetimeFigureOut">
              <a:rPr lang="sk-SK" smtClean="0"/>
              <a:t>29. 6. 2022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7275F-9B12-4118-B9B4-2E2F1F6EB0D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36414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273605"/>
              </p:ext>
            </p:extLst>
          </p:nvPr>
        </p:nvGraphicFramePr>
        <p:xfrm>
          <a:off x="251520" y="908720"/>
          <a:ext cx="8568953" cy="49782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2969">
                  <a:extLst>
                    <a:ext uri="{9D8B030D-6E8A-4147-A177-3AD203B41FA5}">
                      <a16:colId xmlns:a16="http://schemas.microsoft.com/office/drawing/2014/main" val="3910621538"/>
                    </a:ext>
                  </a:extLst>
                </a:gridCol>
                <a:gridCol w="557527">
                  <a:extLst>
                    <a:ext uri="{9D8B030D-6E8A-4147-A177-3AD203B41FA5}">
                      <a16:colId xmlns:a16="http://schemas.microsoft.com/office/drawing/2014/main" val="830671245"/>
                    </a:ext>
                  </a:extLst>
                </a:gridCol>
                <a:gridCol w="2654315">
                  <a:extLst>
                    <a:ext uri="{9D8B030D-6E8A-4147-A177-3AD203B41FA5}">
                      <a16:colId xmlns:a16="http://schemas.microsoft.com/office/drawing/2014/main" val="4279672712"/>
                    </a:ext>
                  </a:extLst>
                </a:gridCol>
                <a:gridCol w="1454420">
                  <a:extLst>
                    <a:ext uri="{9D8B030D-6E8A-4147-A177-3AD203B41FA5}">
                      <a16:colId xmlns:a16="http://schemas.microsoft.com/office/drawing/2014/main" val="3158320503"/>
                    </a:ext>
                  </a:extLst>
                </a:gridCol>
                <a:gridCol w="1018093">
                  <a:extLst>
                    <a:ext uri="{9D8B030D-6E8A-4147-A177-3AD203B41FA5}">
                      <a16:colId xmlns:a16="http://schemas.microsoft.com/office/drawing/2014/main" val="1750491726"/>
                    </a:ext>
                  </a:extLst>
                </a:gridCol>
                <a:gridCol w="727210">
                  <a:extLst>
                    <a:ext uri="{9D8B030D-6E8A-4147-A177-3AD203B41FA5}">
                      <a16:colId xmlns:a16="http://schemas.microsoft.com/office/drawing/2014/main" val="3007180766"/>
                    </a:ext>
                  </a:extLst>
                </a:gridCol>
                <a:gridCol w="763569">
                  <a:extLst>
                    <a:ext uri="{9D8B030D-6E8A-4147-A177-3AD203B41FA5}">
                      <a16:colId xmlns:a16="http://schemas.microsoft.com/office/drawing/2014/main" val="1687682317"/>
                    </a:ext>
                  </a:extLst>
                </a:gridCol>
                <a:gridCol w="690850">
                  <a:extLst>
                    <a:ext uri="{9D8B030D-6E8A-4147-A177-3AD203B41FA5}">
                      <a16:colId xmlns:a16="http://schemas.microsoft.com/office/drawing/2014/main" val="3970958210"/>
                    </a:ext>
                  </a:extLst>
                </a:gridCol>
              </a:tblGrid>
              <a:tr h="3372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0.H1.P107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Skriňa laboratórna/Regál, 4000x600x1800, 1 (UACH)  m.č.1.12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Ks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 dirty="0">
                          <a:effectLst/>
                        </a:rPr>
                        <a:t>1,00</a:t>
                      </a:r>
                      <a:endParaRPr lang="en-US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VO44665798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2982229738"/>
                  </a:ext>
                </a:extLst>
              </a:tr>
              <a:tr h="350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0.H1.P108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Skriňa laboratórna/Regál, 3000x600x1800, 2 (UACH) m.č.1.17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Ks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1,00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VO44665798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1209234961"/>
                  </a:ext>
                </a:extLst>
              </a:tr>
              <a:tr h="350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0.H1.P109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Skriňa laboratórna/Regál, 2000x600x1800, 2ks 3 (UACH) </a:t>
                      </a:r>
                      <a:br>
                        <a:rPr lang="en-US" sz="1200" u="none" strike="noStrike">
                          <a:effectLst/>
                        </a:rPr>
                      </a:br>
                      <a:r>
                        <a:rPr lang="en-US" sz="1200" u="none" strike="noStrike">
                          <a:effectLst/>
                        </a:rPr>
                        <a:t>m.č.1.18 (1ks) + m.č.1.24 (1ks)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Projekt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1,00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VO44665798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1459234571"/>
                  </a:ext>
                </a:extLst>
              </a:tr>
              <a:tr h="350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0.H1.P110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Skriňa laboratórna/Regál, 2500x600x180, 4 (UACH)</a:t>
                      </a:r>
                      <a:br>
                        <a:rPr lang="en-US" sz="1200" u="none" strike="noStrike">
                          <a:effectLst/>
                        </a:rPr>
                      </a:br>
                      <a:r>
                        <a:rPr lang="en-US" sz="1200" u="none" strike="noStrike">
                          <a:effectLst/>
                        </a:rPr>
                        <a:t>m.č.1.19 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Ks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1,00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VO44665798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279848877"/>
                  </a:ext>
                </a:extLst>
              </a:tr>
              <a:tr h="3844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0.H1.P111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Nástenné skrinky dverové, 800x320x480, 5ks, 5 (UACH) m.č.1.11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Projekt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1,00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VO44665798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2715037380"/>
                  </a:ext>
                </a:extLst>
              </a:tr>
              <a:tr h="350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0.H1.P112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Nástenné skrinky dverové 900x320x480, 5ks, 6 (UACH) m.č.1.19 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Projekt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1,00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VO44665798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2873099425"/>
                  </a:ext>
                </a:extLst>
              </a:tr>
              <a:tr h="350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0.H1.P113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Nástenné skrinky dverové , 600x320x480 5ks, 7 (UACH) m.č.1.24 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Projekt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1,00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VO44665798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3624960909"/>
                  </a:ext>
                </a:extLst>
              </a:tr>
              <a:tr h="350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0.H1.P114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Nástenné skrinky dverové 700x320x480 6ks, 8 (UACH) m.č.1.23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Projekt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1,00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VO44665798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1627893872"/>
                  </a:ext>
                </a:extLst>
              </a:tr>
              <a:tr h="3507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</a:rPr>
                        <a:t> 0.H1.P115</a:t>
                      </a:r>
                      <a:endParaRPr lang="en-US" sz="12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H1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u="none" strike="noStrike">
                          <a:effectLst/>
                        </a:rPr>
                        <a:t>Skrinka laboratórna 900x550x800, 3ks, 9 (UACH) </a:t>
                      </a:r>
                      <a:br>
                        <a:rPr lang="en-US" sz="1200" u="none" strike="noStrike">
                          <a:effectLst/>
                        </a:rPr>
                      </a:br>
                      <a:r>
                        <a:rPr lang="en-US" sz="1200" u="none" strike="noStrike">
                          <a:effectLst/>
                        </a:rPr>
                        <a:t>m.č.1.23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022 - Samostatné hnuteľné veci a súbor hnuteľných vecí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Projekt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u="none" strike="noStrike">
                          <a:effectLst/>
                        </a:rPr>
                        <a:t>1,00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Nie</a:t>
                      </a:r>
                      <a:endParaRPr lang="en-US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VO44665798</a:t>
                      </a:r>
                      <a:endParaRPr lang="en-US" sz="12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97" marR="4497" marT="4497" marB="0" anchor="ctr"/>
                </a:tc>
                <a:extLst>
                  <a:ext uri="{0D108BD9-81ED-4DB2-BD59-A6C34878D82A}">
                    <a16:rowId xmlns:a16="http://schemas.microsoft.com/office/drawing/2014/main" val="273237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3897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44208" y="6021288"/>
            <a:ext cx="2574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/>
              <a:t>Miestnosť č. 1.11 (1 NP)</a:t>
            </a:r>
            <a:endParaRPr lang="sk-SK" dirty="0"/>
          </a:p>
          <a:p>
            <a:r>
              <a:rPr lang="sk-SK" b="1" dirty="0"/>
              <a:t>Názov:</a:t>
            </a:r>
            <a:r>
              <a:rPr lang="sk-SK" dirty="0"/>
              <a:t> Váhovňa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797101"/>
              </p:ext>
            </p:extLst>
          </p:nvPr>
        </p:nvGraphicFramePr>
        <p:xfrm>
          <a:off x="755576" y="125807"/>
          <a:ext cx="8136904" cy="11351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93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2033">
                  <a:extLst>
                    <a:ext uri="{9D8B030D-6E8A-4147-A177-3AD203B41FA5}">
                      <a16:colId xmlns:a16="http://schemas.microsoft.com/office/drawing/2014/main" val="218886385"/>
                    </a:ext>
                  </a:extLst>
                </a:gridCol>
                <a:gridCol w="1627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3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4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Položka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v 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rozpočte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nábytku</a:t>
                      </a:r>
                      <a:endParaRPr lang="sk-SK" sz="12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rozmer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počet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4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4000x800</a:t>
                      </a:r>
                      <a:endParaRPr lang="sk-SK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40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2000x800</a:t>
                      </a:r>
                      <a:endParaRPr lang="sk-SK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20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(P111)</a:t>
                      </a:r>
                      <a:endParaRPr lang="sk-SK" sz="12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Nástenné skrinky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4000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 x 800cm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sk-SK" sz="12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80"/>
          <a:stretch/>
        </p:blipFill>
        <p:spPr bwMode="auto">
          <a:xfrm>
            <a:off x="251520" y="1865352"/>
            <a:ext cx="5616624" cy="460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4656420" y="3232910"/>
            <a:ext cx="488402" cy="24262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" name="Rectangle 7"/>
          <p:cNvSpPr/>
          <p:nvPr/>
        </p:nvSpPr>
        <p:spPr>
          <a:xfrm rot="16200000">
            <a:off x="3477633" y="4116805"/>
            <a:ext cx="1828472" cy="584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sk-SK" sz="1200" dirty="0" smtClean="0">
                <a:effectLst/>
              </a:rPr>
              <a:t>Laboratórny stôl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sk-SK" sz="1200" dirty="0" smtClean="0">
                <a:ea typeface="Calibri"/>
                <a:cs typeface="Times New Roman"/>
              </a:rPr>
              <a:t>Voda, odpad, Elektrika </a:t>
            </a:r>
            <a:endParaRPr lang="sk-SK" sz="1200" dirty="0">
              <a:ea typeface="Calibri"/>
              <a:cs typeface="Times New Roman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77221" y="4550929"/>
            <a:ext cx="569802" cy="13024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2" name="Rectangle 11"/>
          <p:cNvSpPr/>
          <p:nvPr/>
        </p:nvSpPr>
        <p:spPr>
          <a:xfrm rot="16200000">
            <a:off x="876389" y="5003716"/>
            <a:ext cx="1354792" cy="3444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sk-SK" sz="1200" dirty="0" smtClean="0">
                <a:solidFill>
                  <a:schemeClr val="bg1"/>
                </a:solidFill>
                <a:effectLst/>
              </a:rPr>
              <a:t>Laboratórny stôl</a:t>
            </a:r>
            <a:endParaRPr lang="sk-SK" sz="12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695307" y="3734534"/>
            <a:ext cx="1333627" cy="3303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sk-SK" sz="1200" dirty="0" smtClean="0">
                <a:solidFill>
                  <a:schemeClr val="bg1"/>
                </a:solidFill>
                <a:effectLst/>
              </a:rPr>
              <a:t>Kancelársky stôl</a:t>
            </a:r>
            <a:endParaRPr lang="sk-SK" sz="12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773810" y="3271959"/>
            <a:ext cx="253622" cy="325601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26" name="TextBox 25"/>
          <p:cNvSpPr txBox="1"/>
          <p:nvPr/>
        </p:nvSpPr>
        <p:spPr>
          <a:xfrm rot="16200000">
            <a:off x="796399" y="5330727"/>
            <a:ext cx="766877" cy="278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000" b="1" dirty="0" smtClean="0">
                <a:solidFill>
                  <a:schemeClr val="bg1"/>
                </a:solidFill>
              </a:rPr>
              <a:t>Elektrika </a:t>
            </a:r>
            <a:endParaRPr lang="sk-SK" sz="1000" b="1" dirty="0">
              <a:solidFill>
                <a:schemeClr val="bg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900621" y="3409685"/>
            <a:ext cx="51682" cy="5168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Rectangle 2"/>
          <p:cNvSpPr/>
          <p:nvPr/>
        </p:nvSpPr>
        <p:spPr>
          <a:xfrm>
            <a:off x="4938219" y="3240057"/>
            <a:ext cx="216024" cy="46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939679" y="3717853"/>
            <a:ext cx="216024" cy="46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942499" y="4195649"/>
            <a:ext cx="216024" cy="46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942499" y="4683241"/>
            <a:ext cx="216024" cy="46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938219" y="5173493"/>
            <a:ext cx="216024" cy="46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276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251520" y="1434351"/>
            <a:ext cx="3762528" cy="5326851"/>
            <a:chOff x="1187624" y="0"/>
            <a:chExt cx="3744416" cy="530120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12" b="21654"/>
            <a:stretch/>
          </p:blipFill>
          <p:spPr bwMode="auto">
            <a:xfrm>
              <a:off x="1187624" y="0"/>
              <a:ext cx="3744416" cy="530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4180123" y="460341"/>
              <a:ext cx="432048" cy="168392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3" name="Rectangle 12"/>
            <p:cNvSpPr/>
            <p:nvPr/>
          </p:nvSpPr>
          <p:spPr>
            <a:xfrm rot="16200000">
              <a:off x="3594135" y="1070342"/>
              <a:ext cx="1604927" cy="5170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Laboratórny stôl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a typeface="Calibri"/>
                  <a:cs typeface="Times New Roman"/>
                </a:rPr>
                <a:t>Elektrika, voda, odpad </a:t>
              </a:r>
              <a:endParaRPr lang="sk-SK" sz="1200" dirty="0">
                <a:ea typeface="Calibri"/>
                <a:cs typeface="Times New Roman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907704" y="4404564"/>
              <a:ext cx="1728192" cy="36004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389100" y="4437112"/>
              <a:ext cx="490712" cy="2922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regál</a:t>
              </a:r>
              <a:endParaRPr lang="sk-SK" sz="1200" dirty="0">
                <a:ea typeface="Calibri"/>
                <a:cs typeface="Times New Roman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5076056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b="1" dirty="0"/>
              <a:t>Miestnosť č. 1.12 (1 NP)</a:t>
            </a:r>
            <a:endParaRPr lang="sk-SK" dirty="0"/>
          </a:p>
          <a:p>
            <a:r>
              <a:rPr lang="sk-SK" b="1" dirty="0"/>
              <a:t>Názov:</a:t>
            </a:r>
            <a:r>
              <a:rPr lang="sk-SK" dirty="0"/>
              <a:t> Pecné laboratórium </a:t>
            </a:r>
            <a:r>
              <a:rPr lang="sk-SK" sz="1200" dirty="0"/>
              <a:t>(Laboratórium veľké)</a:t>
            </a:r>
          </a:p>
        </p:txBody>
      </p:sp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073880"/>
              </p:ext>
            </p:extLst>
          </p:nvPr>
        </p:nvGraphicFramePr>
        <p:xfrm>
          <a:off x="755575" y="361819"/>
          <a:ext cx="8037079" cy="829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8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18886385"/>
                    </a:ext>
                  </a:extLst>
                </a:gridCol>
                <a:gridCol w="20487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8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Položka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v </a:t>
                      </a:r>
                      <a:r>
                        <a:rPr lang="en-US" sz="12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rozpočte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nábytku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rozmer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počet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 nábytok</a:t>
                      </a:r>
                      <a:endParaRPr lang="sk-SK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4000x800x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(P107)</a:t>
                      </a:r>
                      <a:endParaRPr lang="sk-SK" sz="12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Regál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4000x600x1800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432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56176" y="5949280"/>
            <a:ext cx="2784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/>
              <a:t>Miestnosť č. 1.17 (1 NP) </a:t>
            </a:r>
            <a:endParaRPr lang="sk-SK" dirty="0"/>
          </a:p>
          <a:p>
            <a:r>
              <a:rPr lang="sk-SK" b="1" dirty="0"/>
              <a:t>Názov:</a:t>
            </a:r>
            <a:r>
              <a:rPr lang="sk-SK" dirty="0"/>
              <a:t> </a:t>
            </a:r>
            <a:r>
              <a:rPr lang="sk-SK" dirty="0" smtClean="0"/>
              <a:t>Laboratórium malé</a:t>
            </a:r>
            <a:endParaRPr lang="sk-SK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447589"/>
              </p:ext>
            </p:extLst>
          </p:nvPr>
        </p:nvGraphicFramePr>
        <p:xfrm>
          <a:off x="395536" y="270727"/>
          <a:ext cx="8136904" cy="7485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4226">
                  <a:extLst>
                    <a:ext uri="{9D8B030D-6E8A-4147-A177-3AD203B41FA5}">
                      <a16:colId xmlns:a16="http://schemas.microsoft.com/office/drawing/2014/main" val="2816865593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1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6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95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Položka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v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rozpočte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nábytku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Rozmer (š x h x v)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počet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5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4000x800x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VSTAVANY M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5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(P108)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Regál/skriňa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3000x600x1800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395536" y="1412775"/>
            <a:ext cx="3816424" cy="5294157"/>
            <a:chOff x="251520" y="2564904"/>
            <a:chExt cx="3095625" cy="4294262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296"/>
            <a:stretch/>
          </p:blipFill>
          <p:spPr bwMode="auto">
            <a:xfrm>
              <a:off x="251520" y="2564904"/>
              <a:ext cx="3095625" cy="4294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827584" y="3212976"/>
              <a:ext cx="576064" cy="25202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2" name="Rectangle 11"/>
            <p:cNvSpPr/>
            <p:nvPr/>
          </p:nvSpPr>
          <p:spPr>
            <a:xfrm rot="16200000">
              <a:off x="302327" y="4618369"/>
              <a:ext cx="1617494" cy="5170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Laboratórny stôl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a typeface="Calibri"/>
                  <a:cs typeface="Times New Roman"/>
                </a:rPr>
                <a:t>Voda, odpad, Elektrika </a:t>
              </a:r>
              <a:endParaRPr lang="sk-SK" sz="1200" dirty="0">
                <a:ea typeface="Calibri"/>
                <a:cs typeface="Times New Roman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195736" y="3212976"/>
              <a:ext cx="360040" cy="2304256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5" name="Rectangle 14"/>
            <p:cNvSpPr/>
            <p:nvPr/>
          </p:nvSpPr>
          <p:spPr>
            <a:xfrm rot="16200000">
              <a:off x="2130399" y="4218974"/>
              <a:ext cx="490712" cy="2922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regál</a:t>
              </a:r>
              <a:endParaRPr lang="sk-SK" sz="1200" dirty="0"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5219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323528" y="1968476"/>
            <a:ext cx="6343876" cy="4484860"/>
            <a:chOff x="179512" y="2636912"/>
            <a:chExt cx="5829300" cy="4121076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103"/>
            <a:stretch/>
          </p:blipFill>
          <p:spPr bwMode="auto">
            <a:xfrm>
              <a:off x="179512" y="2636912"/>
              <a:ext cx="5829300" cy="412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3702366" y="5411743"/>
              <a:ext cx="172819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741056" y="5418782"/>
              <a:ext cx="1617494" cy="7294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Digestor</a:t>
              </a:r>
            </a:p>
            <a:p>
              <a:pPr algn="ctr">
                <a:lnSpc>
                  <a:spcPct val="115000"/>
                </a:lnSpc>
              </a:pPr>
              <a:r>
                <a:rPr lang="sk-SK" sz="1200" dirty="0" smtClean="0">
                  <a:ea typeface="Calibri"/>
                  <a:cs typeface="Times New Roman"/>
                </a:rPr>
                <a:t>Voda, odpad, Elektrika 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sk-SK" sz="1200" dirty="0">
                <a:ea typeface="Calibri"/>
                <a:cs typeface="Times New Roman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827584" y="3212976"/>
              <a:ext cx="576064" cy="20882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5" name="Rectangle 14"/>
            <p:cNvSpPr/>
            <p:nvPr/>
          </p:nvSpPr>
          <p:spPr>
            <a:xfrm rot="16200000">
              <a:off x="308612" y="3900291"/>
              <a:ext cx="1604927" cy="5170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Laboratórny stôl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a typeface="Calibri"/>
                  <a:cs typeface="Times New Roman"/>
                </a:rPr>
                <a:t>Elektrika , voda, odpad</a:t>
              </a:r>
              <a:endParaRPr lang="sk-SK" sz="1200" dirty="0">
                <a:ea typeface="Calibri"/>
                <a:cs typeface="Times New Roman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1101" y="3212976"/>
              <a:ext cx="360040" cy="1663925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7" name="Rectangle 16"/>
            <p:cNvSpPr/>
            <p:nvPr/>
          </p:nvSpPr>
          <p:spPr>
            <a:xfrm rot="16200000">
              <a:off x="4667704" y="3989374"/>
              <a:ext cx="1166840" cy="304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Regál/skrinky</a:t>
              </a:r>
              <a:endParaRPr lang="sk-SK" sz="1200" dirty="0">
                <a:ea typeface="Calibri"/>
                <a:cs typeface="Times New Roman"/>
              </a:endParaRPr>
            </a:p>
          </p:txBody>
        </p:sp>
      </p:grp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116362"/>
              </p:ext>
            </p:extLst>
          </p:nvPr>
        </p:nvGraphicFramePr>
        <p:xfrm>
          <a:off x="323526" y="422488"/>
          <a:ext cx="8208913" cy="10107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0242">
                  <a:extLst>
                    <a:ext uri="{9D8B030D-6E8A-4147-A177-3AD203B41FA5}">
                      <a16:colId xmlns:a16="http://schemas.microsoft.com/office/drawing/2014/main" val="2714951524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9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5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2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Položka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v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rozpočte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nábytku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Rozmer (š x h x v)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počet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3000x800x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68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Digestor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3000x800x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6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(P109)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Regál/skriňa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2000x600x1800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6444208" y="6089552"/>
            <a:ext cx="2902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/>
              <a:t>Miestnosť č. 1.18 (1 NP) </a:t>
            </a:r>
            <a:endParaRPr lang="sk-SK" dirty="0"/>
          </a:p>
          <a:p>
            <a:r>
              <a:rPr lang="sk-SK" b="1" dirty="0"/>
              <a:t>Názov:</a:t>
            </a:r>
            <a:r>
              <a:rPr lang="sk-SK" dirty="0"/>
              <a:t> Úpravovňa </a:t>
            </a:r>
          </a:p>
        </p:txBody>
      </p:sp>
    </p:spTree>
    <p:extLst>
      <p:ext uri="{BB962C8B-B14F-4D97-AF65-F5344CB8AC3E}">
        <p14:creationId xmlns:p14="http://schemas.microsoft.com/office/powerpoint/2010/main" val="1551469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56177" y="5932188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/>
              <a:t>Miestnosť č. 1.19 (1 NP) </a:t>
            </a:r>
            <a:endParaRPr lang="sk-SK" dirty="0"/>
          </a:p>
          <a:p>
            <a:r>
              <a:rPr lang="sk-SK" b="1" dirty="0"/>
              <a:t>Názov:</a:t>
            </a:r>
            <a:r>
              <a:rPr lang="sk-SK" dirty="0"/>
              <a:t> Špinavé laboratórium </a:t>
            </a:r>
          </a:p>
        </p:txBody>
      </p:sp>
      <p:grpSp>
        <p:nvGrpSpPr>
          <p:cNvPr id="19" name="Group 18"/>
          <p:cNvGrpSpPr>
            <a:grpSpLocks noChangeAspect="1"/>
          </p:cNvGrpSpPr>
          <p:nvPr/>
        </p:nvGrpSpPr>
        <p:grpSpPr>
          <a:xfrm>
            <a:off x="390043" y="1535123"/>
            <a:ext cx="5766134" cy="5074303"/>
            <a:chOff x="395536" y="2492896"/>
            <a:chExt cx="4960243" cy="4365104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88" t="35545"/>
            <a:stretch/>
          </p:blipFill>
          <p:spPr bwMode="auto">
            <a:xfrm>
              <a:off x="395536" y="2492896"/>
              <a:ext cx="4960243" cy="4365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/>
            <p:cNvSpPr/>
            <p:nvPr/>
          </p:nvSpPr>
          <p:spPr>
            <a:xfrm rot="16200000">
              <a:off x="-324544" y="4221088"/>
              <a:ext cx="28083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6" name="Rectangle 5"/>
            <p:cNvSpPr/>
            <p:nvPr/>
          </p:nvSpPr>
          <p:spPr>
            <a:xfrm rot="16200000">
              <a:off x="403875" y="4164174"/>
              <a:ext cx="1617494" cy="5170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Laboratórny stôl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a typeface="Calibri"/>
                  <a:cs typeface="Times New Roman"/>
                </a:rPr>
                <a:t>Voda, odpad, Elektrika </a:t>
              </a:r>
              <a:endParaRPr lang="sk-SK" sz="1200" dirty="0">
                <a:ea typeface="Calibri"/>
                <a:cs typeface="Times New Roman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812532" y="5428132"/>
              <a:ext cx="517066" cy="504056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0" name="Oval 9"/>
            <p:cNvSpPr/>
            <p:nvPr/>
          </p:nvSpPr>
          <p:spPr>
            <a:xfrm>
              <a:off x="899592" y="5625244"/>
              <a:ext cx="72008" cy="125104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3951907" y="4989321"/>
              <a:ext cx="360040" cy="1663925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548507" y="5676541"/>
              <a:ext cx="1166840" cy="2922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Regál/</a:t>
              </a:r>
              <a:r>
                <a:rPr lang="sk-SK" sz="1200" dirty="0" err="1" smtClean="0">
                  <a:effectLst/>
                </a:rPr>
                <a:t>skri</a:t>
              </a:r>
              <a:r>
                <a:rPr lang="en-US" sz="1200" dirty="0" err="1" smtClean="0">
                  <a:effectLst/>
                </a:rPr>
                <a:t>ňa</a:t>
              </a:r>
              <a:endParaRPr lang="sk-SK" sz="1200" dirty="0">
                <a:ea typeface="Calibri"/>
                <a:cs typeface="Times New Roman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347864" y="3164140"/>
              <a:ext cx="1616026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635896" y="3213329"/>
              <a:ext cx="1198470" cy="5170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Laboratórny stôl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a typeface="Calibri"/>
                  <a:cs typeface="Times New Roman"/>
                </a:rPr>
                <a:t>Elektrika </a:t>
              </a:r>
              <a:endParaRPr lang="sk-SK" sz="1200" dirty="0">
                <a:ea typeface="Calibri"/>
                <a:cs typeface="Times New Roman"/>
              </a:endParaRPr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70857"/>
              </p:ext>
            </p:extLst>
          </p:nvPr>
        </p:nvGraphicFramePr>
        <p:xfrm>
          <a:off x="467543" y="340356"/>
          <a:ext cx="8136904" cy="10442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4226">
                  <a:extLst>
                    <a:ext uri="{9D8B030D-6E8A-4147-A177-3AD203B41FA5}">
                      <a16:colId xmlns:a16="http://schemas.microsoft.com/office/drawing/2014/main" val="1862847186"/>
                    </a:ext>
                  </a:extLst>
                </a:gridCol>
                <a:gridCol w="203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4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3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5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Položka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v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rozpočte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nábytku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Rozmer (š x h x v)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počet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3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4500x800x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VSTAVANY M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51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(P112)</a:t>
                      </a:r>
                      <a:endParaRPr lang="sk-SK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Nástenné 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skrinky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4500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(5 x 900cm)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51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2500x800x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VSTAVANY M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51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(P110)</a:t>
                      </a:r>
                      <a:endParaRPr lang="sk-SK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Regál/skriňa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2500x600x1800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" name="Rectangle 25"/>
          <p:cNvSpPr/>
          <p:nvPr/>
        </p:nvSpPr>
        <p:spPr>
          <a:xfrm>
            <a:off x="824199" y="2315424"/>
            <a:ext cx="230927" cy="62709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25760" y="2955641"/>
            <a:ext cx="230927" cy="62709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827235" y="3589987"/>
            <a:ext cx="230927" cy="62709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828196" y="4237459"/>
            <a:ext cx="230927" cy="62709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824199" y="4895263"/>
            <a:ext cx="230927" cy="62709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61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17" b="38833"/>
          <a:stretch/>
        </p:blipFill>
        <p:spPr bwMode="auto">
          <a:xfrm>
            <a:off x="107504" y="1951665"/>
            <a:ext cx="6683275" cy="394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44008" y="5895957"/>
            <a:ext cx="4355976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sk-SK" b="1" dirty="0"/>
              <a:t>Miestnosť č. 1.23 (1 NP)</a:t>
            </a:r>
            <a:endParaRPr lang="sk-SK" dirty="0"/>
          </a:p>
          <a:p>
            <a:r>
              <a:rPr lang="sk-SK" b="1" dirty="0"/>
              <a:t>Názov:</a:t>
            </a:r>
            <a:r>
              <a:rPr lang="sk-SK" dirty="0"/>
              <a:t> </a:t>
            </a:r>
            <a:r>
              <a:rPr lang="sk-SK" dirty="0" smtClean="0"/>
              <a:t>Laboratórium taveninových sústav.</a:t>
            </a:r>
            <a:endParaRPr lang="sk-SK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943836"/>
              </p:ext>
            </p:extLst>
          </p:nvPr>
        </p:nvGraphicFramePr>
        <p:xfrm>
          <a:off x="539552" y="352649"/>
          <a:ext cx="7704857" cy="1051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6215">
                  <a:extLst>
                    <a:ext uri="{9D8B030D-6E8A-4147-A177-3AD203B41FA5}">
                      <a16:colId xmlns:a16="http://schemas.microsoft.com/office/drawing/2014/main" val="469903054"/>
                    </a:ext>
                  </a:extLst>
                </a:gridCol>
                <a:gridCol w="1926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0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6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Položka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v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rozpočte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nábytku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Rozmer (š x h x v)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počet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4200x1000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(P114)</a:t>
                      </a:r>
                      <a:endParaRPr lang="sk-SK" sz="12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Nástenné skrinky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4200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(6 x 700 cm)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(P115) 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stolík  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na kolieskach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(900x550x800)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digestor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2100 x 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850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10059" y="2439572"/>
            <a:ext cx="648072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Rectangle 5"/>
          <p:cNvSpPr/>
          <p:nvPr/>
        </p:nvSpPr>
        <p:spPr>
          <a:xfrm>
            <a:off x="310059" y="3770094"/>
            <a:ext cx="648072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Rectangle 4"/>
          <p:cNvSpPr/>
          <p:nvPr/>
        </p:nvSpPr>
        <p:spPr>
          <a:xfrm>
            <a:off x="3807471" y="2380092"/>
            <a:ext cx="2479251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Oval 6"/>
          <p:cNvSpPr/>
          <p:nvPr/>
        </p:nvSpPr>
        <p:spPr>
          <a:xfrm>
            <a:off x="5710659" y="2439572"/>
            <a:ext cx="504056" cy="504056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" name="Rectangle 7"/>
          <p:cNvSpPr/>
          <p:nvPr/>
        </p:nvSpPr>
        <p:spPr>
          <a:xfrm>
            <a:off x="4846563" y="4815836"/>
            <a:ext cx="288032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Rectangle 9"/>
          <p:cNvSpPr/>
          <p:nvPr/>
        </p:nvSpPr>
        <p:spPr>
          <a:xfrm>
            <a:off x="5267759" y="4815836"/>
            <a:ext cx="288032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1" name="Rectangle 10"/>
          <p:cNvSpPr/>
          <p:nvPr/>
        </p:nvSpPr>
        <p:spPr>
          <a:xfrm>
            <a:off x="5674655" y="4815836"/>
            <a:ext cx="288032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9" name="Oval 8"/>
          <p:cNvSpPr/>
          <p:nvPr/>
        </p:nvSpPr>
        <p:spPr>
          <a:xfrm>
            <a:off x="5895585" y="2532312"/>
            <a:ext cx="144016" cy="1080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grpSp>
        <p:nvGrpSpPr>
          <p:cNvPr id="18" name="Group 17"/>
          <p:cNvGrpSpPr/>
          <p:nvPr/>
        </p:nvGrpSpPr>
        <p:grpSpPr>
          <a:xfrm>
            <a:off x="3829273" y="2386339"/>
            <a:ext cx="2457881" cy="279194"/>
            <a:chOff x="6542103" y="3429000"/>
            <a:chExt cx="3829115" cy="196439"/>
          </a:xfrm>
        </p:grpSpPr>
        <p:sp>
          <p:nvSpPr>
            <p:cNvPr id="13" name="Rectangle 12"/>
            <p:cNvSpPr/>
            <p:nvPr/>
          </p:nvSpPr>
          <p:spPr>
            <a:xfrm rot="5400000">
              <a:off x="9961125" y="3212002"/>
              <a:ext cx="193096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9320908" y="3213308"/>
              <a:ext cx="193096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 rot="5400000">
              <a:off x="8686562" y="3214541"/>
              <a:ext cx="193096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 rot="5400000">
              <a:off x="8039090" y="3215345"/>
              <a:ext cx="193096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7381286" y="3212002"/>
              <a:ext cx="193096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 rot="5400000">
              <a:off x="6759101" y="3212002"/>
              <a:ext cx="193096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4030536" y="2658122"/>
            <a:ext cx="1880288" cy="6010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sk-SK" sz="1200" dirty="0" smtClean="0">
                <a:effectLst/>
              </a:rPr>
              <a:t>Laboratórny stôl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sk-SK" sz="1200" dirty="0" smtClean="0">
                <a:ea typeface="Calibri"/>
                <a:cs typeface="Times New Roman"/>
              </a:rPr>
              <a:t>Voda, odpad, Elektrika </a:t>
            </a:r>
            <a:endParaRPr lang="sk-SK" sz="1200" dirty="0">
              <a:ea typeface="Calibri"/>
              <a:cs typeface="Times New Roman"/>
            </a:endParaRPr>
          </a:p>
        </p:txBody>
      </p:sp>
      <p:sp>
        <p:nvSpPr>
          <p:cNvPr id="22" name="Rectangle 21"/>
          <p:cNvSpPr/>
          <p:nvPr/>
        </p:nvSpPr>
        <p:spPr>
          <a:xfrm rot="16200000">
            <a:off x="-287633" y="3567508"/>
            <a:ext cx="17275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 err="1"/>
              <a:t>Digestor</a:t>
            </a:r>
            <a:endParaRPr lang="en-US" sz="1200" dirty="0"/>
          </a:p>
          <a:p>
            <a:pPr algn="ctr"/>
            <a:r>
              <a:rPr lang="en-US" sz="1200" dirty="0" err="1"/>
              <a:t>Voda</a:t>
            </a:r>
            <a:r>
              <a:rPr lang="en-US" sz="1200" dirty="0"/>
              <a:t>, </a:t>
            </a:r>
            <a:r>
              <a:rPr lang="en-US" sz="1200" dirty="0" err="1"/>
              <a:t>odpad</a:t>
            </a:r>
            <a:r>
              <a:rPr lang="en-US" sz="1200" dirty="0"/>
              <a:t>, </a:t>
            </a:r>
            <a:r>
              <a:rPr lang="en-US" sz="1200" dirty="0" err="1"/>
              <a:t>Elektrika</a:t>
            </a:r>
            <a:r>
              <a:rPr lang="en-US" sz="1200" dirty="0"/>
              <a:t>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391980" y="4450724"/>
            <a:ext cx="202921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sk-SK" dirty="0"/>
              <a:t>stolík  na kolieskach</a:t>
            </a:r>
            <a:endParaRPr lang="sk-SK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32231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52120" y="1772816"/>
            <a:ext cx="3384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200" b="1" dirty="0"/>
              <a:t>Popis činnosti</a:t>
            </a:r>
            <a:r>
              <a:rPr lang="sk-SK" sz="1200" dirty="0"/>
              <a:t>: V miestnosti budú umiestnené prístroje na tvarovanie keramických práškov. 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232395" y="1449694"/>
            <a:ext cx="6616215" cy="4787618"/>
            <a:chOff x="179512" y="155257"/>
            <a:chExt cx="5419725" cy="3921815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328"/>
            <a:stretch/>
          </p:blipFill>
          <p:spPr bwMode="auto">
            <a:xfrm>
              <a:off x="179512" y="155257"/>
              <a:ext cx="5419725" cy="3921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 rot="5400000">
              <a:off x="4008040" y="1303173"/>
              <a:ext cx="1827267" cy="5040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218466" y="3107264"/>
              <a:ext cx="961742" cy="367883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k-SK"/>
            </a:p>
          </p:txBody>
        </p:sp>
        <p:sp>
          <p:nvSpPr>
            <p:cNvPr id="15" name="Rectangle 14"/>
            <p:cNvSpPr/>
            <p:nvPr/>
          </p:nvSpPr>
          <p:spPr>
            <a:xfrm rot="16200000">
              <a:off x="4061892" y="1374612"/>
              <a:ext cx="1604927" cy="5170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ffectLst/>
                </a:rPr>
                <a:t>Laboratórny stôl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sk-SK" sz="1200" dirty="0" smtClean="0">
                  <a:ea typeface="Calibri"/>
                  <a:cs typeface="Times New Roman"/>
                </a:rPr>
                <a:t>Elektrika , odpad, voda</a:t>
              </a:r>
              <a:endParaRPr lang="sk-SK" sz="1200" dirty="0">
                <a:ea typeface="Calibri"/>
                <a:cs typeface="Times New Roman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00638" y="3168219"/>
              <a:ext cx="49071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z="1200" dirty="0" smtClean="0"/>
                <a:t>regál</a:t>
              </a:r>
              <a:endParaRPr lang="sk-SK" sz="1200" dirty="0"/>
            </a:p>
          </p:txBody>
        </p:sp>
      </p:grp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313917"/>
              </p:ext>
            </p:extLst>
          </p:nvPr>
        </p:nvGraphicFramePr>
        <p:xfrm>
          <a:off x="539552" y="429107"/>
          <a:ext cx="7704855" cy="7919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6214">
                  <a:extLst>
                    <a:ext uri="{9D8B030D-6E8A-4147-A177-3AD203B41FA5}">
                      <a16:colId xmlns:a16="http://schemas.microsoft.com/office/drawing/2014/main" val="463939942"/>
                    </a:ext>
                  </a:extLst>
                </a:gridCol>
                <a:gridCol w="1926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6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57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Položka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v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rozpočte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nábytku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Rozmer (š x h x v)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počet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Vstavaný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nábytok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Laboratórny stôl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3000x800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(P113)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Nástenné skrinky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3000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(5 x 600cm)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(P109)</a:t>
                      </a:r>
                      <a:endParaRPr lang="sk-SK" sz="1200" b="1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Regál/skriňa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2000x600x1800</a:t>
                      </a:r>
                      <a:endParaRPr lang="sk-SK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sk-SK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626818" y="5737030"/>
            <a:ext cx="3384376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sk-SK" b="1" dirty="0"/>
              <a:t>Miestnosť č. 1.24 (1 NP)</a:t>
            </a:r>
            <a:endParaRPr lang="sk-SK" dirty="0"/>
          </a:p>
          <a:p>
            <a:r>
              <a:rPr lang="sk-SK" b="1" dirty="0"/>
              <a:t>Názov:</a:t>
            </a:r>
            <a:r>
              <a:rPr lang="sk-SK" dirty="0"/>
              <a:t> Laboratórium tvarovania keramických práškov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134985" y="2050710"/>
            <a:ext cx="233635" cy="2223321"/>
            <a:chOff x="8672459" y="2278567"/>
            <a:chExt cx="234924" cy="3206930"/>
          </a:xfrm>
        </p:grpSpPr>
        <p:sp>
          <p:nvSpPr>
            <p:cNvPr id="18" name="Rectangle 17"/>
            <p:cNvSpPr/>
            <p:nvPr/>
          </p:nvSpPr>
          <p:spPr>
            <a:xfrm>
              <a:off x="8672459" y="2278567"/>
              <a:ext cx="230927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8674020" y="2918784"/>
              <a:ext cx="230927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675495" y="3553130"/>
              <a:ext cx="230927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676456" y="4200602"/>
              <a:ext cx="230927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672459" y="4858406"/>
              <a:ext cx="230927" cy="627091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8515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642</Words>
  <Application>Microsoft Office PowerPoint</Application>
  <PresentationFormat>On-screen Show (4:3)</PresentationFormat>
  <Paragraphs>228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Hnatko</dc:creator>
  <cp:lastModifiedBy>Miro Hnatko</cp:lastModifiedBy>
  <cp:revision>44</cp:revision>
  <dcterms:created xsi:type="dcterms:W3CDTF">2017-06-16T09:06:07Z</dcterms:created>
  <dcterms:modified xsi:type="dcterms:W3CDTF">2022-06-29T16:00:46Z</dcterms:modified>
</cp:coreProperties>
</file>