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86575" cy="100187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etlý štýl 3 - zvýrazneni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Štýl s motívom 1 - zvýrazneni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redný štýl 1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EE4D4-8A1E-4519-A9C9-65FB874914DE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</dgm:pt>
    <dgm:pt modelId="{85F16A4C-C306-4EF5-9F81-3CA96D9819DB}">
      <dgm:prSet phldrT="[Text]"/>
      <dgm:spPr/>
      <dgm:t>
        <a:bodyPr/>
        <a:lstStyle/>
        <a:p>
          <a:r>
            <a:rPr lang="sk-SK" dirty="0"/>
            <a:t>Kvalifikácia dodávateľov</a:t>
          </a:r>
        </a:p>
      </dgm:t>
    </dgm:pt>
    <dgm:pt modelId="{4EE6F069-57FD-4E64-9F18-B3A009CBB0E6}" type="parTrans" cxnId="{915D1486-6A7C-4EC2-B1AC-2B314CC9A3AB}">
      <dgm:prSet/>
      <dgm:spPr/>
      <dgm:t>
        <a:bodyPr/>
        <a:lstStyle/>
        <a:p>
          <a:endParaRPr lang="sk-SK"/>
        </a:p>
      </dgm:t>
    </dgm:pt>
    <dgm:pt modelId="{01C7A11E-091E-48F1-B7EB-C87275558E39}" type="sibTrans" cxnId="{915D1486-6A7C-4EC2-B1AC-2B314CC9A3AB}">
      <dgm:prSet/>
      <dgm:spPr/>
      <dgm:t>
        <a:bodyPr/>
        <a:lstStyle/>
        <a:p>
          <a:endParaRPr lang="sk-SK"/>
        </a:p>
      </dgm:t>
    </dgm:pt>
    <dgm:pt modelId="{EE2A0996-D7A8-4617-A03D-C1B06F358542}">
      <dgm:prSet phldrT="[Text]"/>
      <dgm:spPr/>
      <dgm:t>
        <a:bodyPr/>
        <a:lstStyle/>
        <a:p>
          <a:r>
            <a:rPr lang="sk-SK" dirty="0"/>
            <a:t>Predkladanie základných ponúk </a:t>
          </a:r>
        </a:p>
      </dgm:t>
    </dgm:pt>
    <dgm:pt modelId="{7FD6A4C7-875D-417D-A36A-14013BB4F924}" type="parTrans" cxnId="{7E8B3932-6431-4A69-8890-ADE0A86258DC}">
      <dgm:prSet/>
      <dgm:spPr/>
      <dgm:t>
        <a:bodyPr/>
        <a:lstStyle/>
        <a:p>
          <a:endParaRPr lang="sk-SK"/>
        </a:p>
      </dgm:t>
    </dgm:pt>
    <dgm:pt modelId="{2FF12501-1EF9-45DD-955B-50A6853A904B}" type="sibTrans" cxnId="{7E8B3932-6431-4A69-8890-ADE0A86258DC}">
      <dgm:prSet/>
      <dgm:spPr/>
      <dgm:t>
        <a:bodyPr/>
        <a:lstStyle/>
        <a:p>
          <a:endParaRPr lang="sk-SK"/>
        </a:p>
      </dgm:t>
    </dgm:pt>
    <dgm:pt modelId="{E200691A-451B-4ECD-8CC0-16BE4E59F7CC}">
      <dgm:prSet phldrT="[Text]"/>
      <dgm:spPr/>
      <dgm:t>
        <a:bodyPr/>
        <a:lstStyle/>
        <a:p>
          <a:r>
            <a:rPr lang="sk-SK" dirty="0"/>
            <a:t>Individuálne rokovania</a:t>
          </a:r>
        </a:p>
      </dgm:t>
    </dgm:pt>
    <dgm:pt modelId="{037589A8-503C-49FA-9B63-1654B24EF27C}" type="parTrans" cxnId="{7BE0CD7D-6819-4AE1-B3A1-17ED05384D97}">
      <dgm:prSet/>
      <dgm:spPr/>
      <dgm:t>
        <a:bodyPr/>
        <a:lstStyle/>
        <a:p>
          <a:endParaRPr lang="sk-SK"/>
        </a:p>
      </dgm:t>
    </dgm:pt>
    <dgm:pt modelId="{B0247CF0-863F-4FCE-9FA6-60BE8C044213}" type="sibTrans" cxnId="{7BE0CD7D-6819-4AE1-B3A1-17ED05384D97}">
      <dgm:prSet/>
      <dgm:spPr/>
      <dgm:t>
        <a:bodyPr/>
        <a:lstStyle/>
        <a:p>
          <a:endParaRPr lang="sk-SK"/>
        </a:p>
      </dgm:t>
    </dgm:pt>
    <dgm:pt modelId="{BB99AAED-99C5-48C8-9285-0EEA075EF7DC}">
      <dgm:prSet phldrT="[Text]" custT="1"/>
      <dgm:spPr/>
      <dgm:t>
        <a:bodyPr/>
        <a:lstStyle/>
        <a:p>
          <a:pPr algn="ctr">
            <a:buNone/>
          </a:pPr>
          <a:r>
            <a:rPr lang="sk-SK" sz="1800" dirty="0"/>
            <a:t>min. 30 dní</a:t>
          </a:r>
        </a:p>
      </dgm:t>
    </dgm:pt>
    <dgm:pt modelId="{3ED070DB-00A7-4976-9BF6-4F21FA074ECF}" type="parTrans" cxnId="{E7FBA36A-3122-428C-995E-FA2972BF282F}">
      <dgm:prSet/>
      <dgm:spPr/>
      <dgm:t>
        <a:bodyPr/>
        <a:lstStyle/>
        <a:p>
          <a:endParaRPr lang="sk-SK"/>
        </a:p>
      </dgm:t>
    </dgm:pt>
    <dgm:pt modelId="{8A17D246-0E3F-4761-9025-617D0A6B553A}" type="sibTrans" cxnId="{E7FBA36A-3122-428C-995E-FA2972BF282F}">
      <dgm:prSet/>
      <dgm:spPr/>
      <dgm:t>
        <a:bodyPr/>
        <a:lstStyle/>
        <a:p>
          <a:endParaRPr lang="sk-SK"/>
        </a:p>
      </dgm:t>
    </dgm:pt>
    <dgm:pt modelId="{C2F25E20-798A-4D41-98FF-2F52AA93673F}">
      <dgm:prSet phldrT="[Text]" custT="1"/>
      <dgm:spPr/>
      <dgm:t>
        <a:bodyPr/>
        <a:lstStyle/>
        <a:p>
          <a:pPr algn="ctr">
            <a:buNone/>
          </a:pPr>
          <a:r>
            <a:rPr lang="sk-SK" sz="1800" dirty="0"/>
            <a:t>90 dní a iba kvalifikovaní dodávatelia</a:t>
          </a:r>
        </a:p>
      </dgm:t>
    </dgm:pt>
    <dgm:pt modelId="{0B901E63-917E-49B7-A875-992760EE521C}" type="parTrans" cxnId="{ADE1153A-28CB-4A66-B751-0CA6A2DC0030}">
      <dgm:prSet/>
      <dgm:spPr/>
      <dgm:t>
        <a:bodyPr/>
        <a:lstStyle/>
        <a:p>
          <a:endParaRPr lang="sk-SK"/>
        </a:p>
      </dgm:t>
    </dgm:pt>
    <dgm:pt modelId="{B0A0A8DA-9B40-4735-963D-4606383B9166}" type="sibTrans" cxnId="{ADE1153A-28CB-4A66-B751-0CA6A2DC0030}">
      <dgm:prSet/>
      <dgm:spPr/>
      <dgm:t>
        <a:bodyPr/>
        <a:lstStyle/>
        <a:p>
          <a:endParaRPr lang="sk-SK"/>
        </a:p>
      </dgm:t>
    </dgm:pt>
    <dgm:pt modelId="{9356F56C-2D69-448E-A391-67C27FA26AB9}">
      <dgm:prSet phldrT="[Text]" custT="1"/>
      <dgm:spPr/>
      <dgm:t>
        <a:bodyPr/>
        <a:lstStyle/>
        <a:p>
          <a:pPr algn="ctr">
            <a:buNone/>
          </a:pPr>
          <a:r>
            <a:rPr lang="sk-SK" sz="1800" dirty="0"/>
            <a:t>cca 30 dní</a:t>
          </a:r>
        </a:p>
      </dgm:t>
    </dgm:pt>
    <dgm:pt modelId="{FF48C563-26AF-44A7-95BE-65BAF931E12B}" type="parTrans" cxnId="{3D34EE82-B5B0-4CA6-A935-E247BEB46D52}">
      <dgm:prSet/>
      <dgm:spPr/>
      <dgm:t>
        <a:bodyPr/>
        <a:lstStyle/>
        <a:p>
          <a:endParaRPr lang="sk-SK"/>
        </a:p>
      </dgm:t>
    </dgm:pt>
    <dgm:pt modelId="{82295169-2C54-41B8-A83A-57798B3A3B9F}" type="sibTrans" cxnId="{3D34EE82-B5B0-4CA6-A935-E247BEB46D52}">
      <dgm:prSet/>
      <dgm:spPr/>
      <dgm:t>
        <a:bodyPr/>
        <a:lstStyle/>
        <a:p>
          <a:endParaRPr lang="sk-SK"/>
        </a:p>
      </dgm:t>
    </dgm:pt>
    <dgm:pt modelId="{BB0C308B-22AF-4349-AD62-EDBC5A61D1DD}" type="pres">
      <dgm:prSet presAssocID="{D37EE4D4-8A1E-4519-A9C9-65FB874914DE}" presName="Name0" presStyleCnt="0">
        <dgm:presLayoutVars>
          <dgm:dir/>
          <dgm:animLvl val="lvl"/>
          <dgm:resizeHandles val="exact"/>
        </dgm:presLayoutVars>
      </dgm:prSet>
      <dgm:spPr/>
    </dgm:pt>
    <dgm:pt modelId="{0750D58F-D2C4-441D-83BC-CA13A11C7E08}" type="pres">
      <dgm:prSet presAssocID="{85F16A4C-C306-4EF5-9F81-3CA96D9819DB}" presName="composite" presStyleCnt="0"/>
      <dgm:spPr/>
    </dgm:pt>
    <dgm:pt modelId="{0AF04FC9-88AB-4A41-80B7-72D75A6BB8B9}" type="pres">
      <dgm:prSet presAssocID="{85F16A4C-C306-4EF5-9F81-3CA96D9819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A64F703-9494-4E2E-AF0E-EE470A6E0396}" type="pres">
      <dgm:prSet presAssocID="{85F16A4C-C306-4EF5-9F81-3CA96D9819DB}" presName="desTx" presStyleLbl="revTx" presStyleIdx="0" presStyleCnt="3">
        <dgm:presLayoutVars>
          <dgm:bulletEnabled val="1"/>
        </dgm:presLayoutVars>
      </dgm:prSet>
      <dgm:spPr/>
    </dgm:pt>
    <dgm:pt modelId="{8DE46817-08F3-446F-A0AE-D7B5EF61B650}" type="pres">
      <dgm:prSet presAssocID="{01C7A11E-091E-48F1-B7EB-C87275558E39}" presName="space" presStyleCnt="0"/>
      <dgm:spPr/>
    </dgm:pt>
    <dgm:pt modelId="{9277633B-72F1-4537-9CA9-3C4505592B06}" type="pres">
      <dgm:prSet presAssocID="{EE2A0996-D7A8-4617-A03D-C1B06F358542}" presName="composite" presStyleCnt="0"/>
      <dgm:spPr/>
    </dgm:pt>
    <dgm:pt modelId="{FBB93E27-4A00-4B3E-B511-378E9CCD86A6}" type="pres">
      <dgm:prSet presAssocID="{EE2A0996-D7A8-4617-A03D-C1B06F35854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F1D458D-D26C-4A10-96AF-A81C045E8FB6}" type="pres">
      <dgm:prSet presAssocID="{EE2A0996-D7A8-4617-A03D-C1B06F358542}" presName="desTx" presStyleLbl="revTx" presStyleIdx="1" presStyleCnt="3">
        <dgm:presLayoutVars>
          <dgm:bulletEnabled val="1"/>
        </dgm:presLayoutVars>
      </dgm:prSet>
      <dgm:spPr/>
    </dgm:pt>
    <dgm:pt modelId="{785A103B-E743-43BF-B0D6-810D3797E472}" type="pres">
      <dgm:prSet presAssocID="{2FF12501-1EF9-45DD-955B-50A6853A904B}" presName="space" presStyleCnt="0"/>
      <dgm:spPr/>
    </dgm:pt>
    <dgm:pt modelId="{FF2231A8-8D94-4121-860A-BC14B1141371}" type="pres">
      <dgm:prSet presAssocID="{E200691A-451B-4ECD-8CC0-16BE4E59F7CC}" presName="composite" presStyleCnt="0"/>
      <dgm:spPr/>
    </dgm:pt>
    <dgm:pt modelId="{548D375A-69EE-4720-9616-9128CE8754B7}" type="pres">
      <dgm:prSet presAssocID="{E200691A-451B-4ECD-8CC0-16BE4E59F7CC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F808897-62E1-42E9-9502-B273711D8ECC}" type="pres">
      <dgm:prSet presAssocID="{E200691A-451B-4ECD-8CC0-16BE4E59F7CC}" presName="desTx" presStyleLbl="revTx" presStyleIdx="2" presStyleCnt="3">
        <dgm:presLayoutVars>
          <dgm:bulletEnabled val="1"/>
        </dgm:presLayoutVars>
      </dgm:prSet>
      <dgm:spPr/>
    </dgm:pt>
  </dgm:ptLst>
  <dgm:cxnLst>
    <dgm:cxn modelId="{0923A206-1490-4215-B284-66D1D3D2CDD1}" type="presOf" srcId="{BB99AAED-99C5-48C8-9285-0EEA075EF7DC}" destId="{4A64F703-9494-4E2E-AF0E-EE470A6E0396}" srcOrd="0" destOrd="0" presId="urn:microsoft.com/office/officeart/2005/8/layout/chevron1"/>
    <dgm:cxn modelId="{7E8B3932-6431-4A69-8890-ADE0A86258DC}" srcId="{D37EE4D4-8A1E-4519-A9C9-65FB874914DE}" destId="{EE2A0996-D7A8-4617-A03D-C1B06F358542}" srcOrd="1" destOrd="0" parTransId="{7FD6A4C7-875D-417D-A36A-14013BB4F924}" sibTransId="{2FF12501-1EF9-45DD-955B-50A6853A904B}"/>
    <dgm:cxn modelId="{ADE1153A-28CB-4A66-B751-0CA6A2DC0030}" srcId="{EE2A0996-D7A8-4617-A03D-C1B06F358542}" destId="{C2F25E20-798A-4D41-98FF-2F52AA93673F}" srcOrd="0" destOrd="0" parTransId="{0B901E63-917E-49B7-A875-992760EE521C}" sibTransId="{B0A0A8DA-9B40-4735-963D-4606383B9166}"/>
    <dgm:cxn modelId="{E7FBA36A-3122-428C-995E-FA2972BF282F}" srcId="{85F16A4C-C306-4EF5-9F81-3CA96D9819DB}" destId="{BB99AAED-99C5-48C8-9285-0EEA075EF7DC}" srcOrd="0" destOrd="0" parTransId="{3ED070DB-00A7-4976-9BF6-4F21FA074ECF}" sibTransId="{8A17D246-0E3F-4761-9025-617D0A6B553A}"/>
    <dgm:cxn modelId="{7BE0CD7D-6819-4AE1-B3A1-17ED05384D97}" srcId="{D37EE4D4-8A1E-4519-A9C9-65FB874914DE}" destId="{E200691A-451B-4ECD-8CC0-16BE4E59F7CC}" srcOrd="2" destOrd="0" parTransId="{037589A8-503C-49FA-9B63-1654B24EF27C}" sibTransId="{B0247CF0-863F-4FCE-9FA6-60BE8C044213}"/>
    <dgm:cxn modelId="{3D34EE82-B5B0-4CA6-A935-E247BEB46D52}" srcId="{E200691A-451B-4ECD-8CC0-16BE4E59F7CC}" destId="{9356F56C-2D69-448E-A391-67C27FA26AB9}" srcOrd="0" destOrd="0" parTransId="{FF48C563-26AF-44A7-95BE-65BAF931E12B}" sibTransId="{82295169-2C54-41B8-A83A-57798B3A3B9F}"/>
    <dgm:cxn modelId="{915D1486-6A7C-4EC2-B1AC-2B314CC9A3AB}" srcId="{D37EE4D4-8A1E-4519-A9C9-65FB874914DE}" destId="{85F16A4C-C306-4EF5-9F81-3CA96D9819DB}" srcOrd="0" destOrd="0" parTransId="{4EE6F069-57FD-4E64-9F18-B3A009CBB0E6}" sibTransId="{01C7A11E-091E-48F1-B7EB-C87275558E39}"/>
    <dgm:cxn modelId="{44B3649D-B8F2-463F-93FE-872D6CBAA298}" type="presOf" srcId="{EE2A0996-D7A8-4617-A03D-C1B06F358542}" destId="{FBB93E27-4A00-4B3E-B511-378E9CCD86A6}" srcOrd="0" destOrd="0" presId="urn:microsoft.com/office/officeart/2005/8/layout/chevron1"/>
    <dgm:cxn modelId="{9DF6C2A2-343C-4758-97AC-4D9A48490343}" type="presOf" srcId="{C2F25E20-798A-4D41-98FF-2F52AA93673F}" destId="{DF1D458D-D26C-4A10-96AF-A81C045E8FB6}" srcOrd="0" destOrd="0" presId="urn:microsoft.com/office/officeart/2005/8/layout/chevron1"/>
    <dgm:cxn modelId="{D346C0B5-BAE6-41B6-92CE-8AF390F75559}" type="presOf" srcId="{9356F56C-2D69-448E-A391-67C27FA26AB9}" destId="{EF808897-62E1-42E9-9502-B273711D8ECC}" srcOrd="0" destOrd="0" presId="urn:microsoft.com/office/officeart/2005/8/layout/chevron1"/>
    <dgm:cxn modelId="{E59230B8-3C40-44E5-A419-11A656B876BC}" type="presOf" srcId="{D37EE4D4-8A1E-4519-A9C9-65FB874914DE}" destId="{BB0C308B-22AF-4349-AD62-EDBC5A61D1DD}" srcOrd="0" destOrd="0" presId="urn:microsoft.com/office/officeart/2005/8/layout/chevron1"/>
    <dgm:cxn modelId="{491A47C1-EC19-4668-8ABC-A988E71352BB}" type="presOf" srcId="{E200691A-451B-4ECD-8CC0-16BE4E59F7CC}" destId="{548D375A-69EE-4720-9616-9128CE8754B7}" srcOrd="0" destOrd="0" presId="urn:microsoft.com/office/officeart/2005/8/layout/chevron1"/>
    <dgm:cxn modelId="{981136F5-0EF5-4D1F-ACA5-AD057D7998B5}" type="presOf" srcId="{85F16A4C-C306-4EF5-9F81-3CA96D9819DB}" destId="{0AF04FC9-88AB-4A41-80B7-72D75A6BB8B9}" srcOrd="0" destOrd="0" presId="urn:microsoft.com/office/officeart/2005/8/layout/chevron1"/>
    <dgm:cxn modelId="{C5CCC0A1-6738-4273-8D13-F756FC81D285}" type="presParOf" srcId="{BB0C308B-22AF-4349-AD62-EDBC5A61D1DD}" destId="{0750D58F-D2C4-441D-83BC-CA13A11C7E08}" srcOrd="0" destOrd="0" presId="urn:microsoft.com/office/officeart/2005/8/layout/chevron1"/>
    <dgm:cxn modelId="{88C947FB-2B94-431A-B50E-240953A0C0B6}" type="presParOf" srcId="{0750D58F-D2C4-441D-83BC-CA13A11C7E08}" destId="{0AF04FC9-88AB-4A41-80B7-72D75A6BB8B9}" srcOrd="0" destOrd="0" presId="urn:microsoft.com/office/officeart/2005/8/layout/chevron1"/>
    <dgm:cxn modelId="{4032C1C8-2A46-4CA3-B830-1048D3DB5826}" type="presParOf" srcId="{0750D58F-D2C4-441D-83BC-CA13A11C7E08}" destId="{4A64F703-9494-4E2E-AF0E-EE470A6E0396}" srcOrd="1" destOrd="0" presId="urn:microsoft.com/office/officeart/2005/8/layout/chevron1"/>
    <dgm:cxn modelId="{CBDAAF86-93BF-4E3A-B9D7-0A5B6CE586D9}" type="presParOf" srcId="{BB0C308B-22AF-4349-AD62-EDBC5A61D1DD}" destId="{8DE46817-08F3-446F-A0AE-D7B5EF61B650}" srcOrd="1" destOrd="0" presId="urn:microsoft.com/office/officeart/2005/8/layout/chevron1"/>
    <dgm:cxn modelId="{DD92537E-640D-4D8A-A573-D768FEDAC52E}" type="presParOf" srcId="{BB0C308B-22AF-4349-AD62-EDBC5A61D1DD}" destId="{9277633B-72F1-4537-9CA9-3C4505592B06}" srcOrd="2" destOrd="0" presId="urn:microsoft.com/office/officeart/2005/8/layout/chevron1"/>
    <dgm:cxn modelId="{EEE0C31B-5E86-4C9B-9F46-9251161B559F}" type="presParOf" srcId="{9277633B-72F1-4537-9CA9-3C4505592B06}" destId="{FBB93E27-4A00-4B3E-B511-378E9CCD86A6}" srcOrd="0" destOrd="0" presId="urn:microsoft.com/office/officeart/2005/8/layout/chevron1"/>
    <dgm:cxn modelId="{AB5F3602-5461-4637-B9C1-25DF53AE1AB8}" type="presParOf" srcId="{9277633B-72F1-4537-9CA9-3C4505592B06}" destId="{DF1D458D-D26C-4A10-96AF-A81C045E8FB6}" srcOrd="1" destOrd="0" presId="urn:microsoft.com/office/officeart/2005/8/layout/chevron1"/>
    <dgm:cxn modelId="{57B9B011-B5F1-4723-9DB1-A961BB06B4C1}" type="presParOf" srcId="{BB0C308B-22AF-4349-AD62-EDBC5A61D1DD}" destId="{785A103B-E743-43BF-B0D6-810D3797E472}" srcOrd="3" destOrd="0" presId="urn:microsoft.com/office/officeart/2005/8/layout/chevron1"/>
    <dgm:cxn modelId="{B222A3A8-071B-48F2-99AD-776CAE85798B}" type="presParOf" srcId="{BB0C308B-22AF-4349-AD62-EDBC5A61D1DD}" destId="{FF2231A8-8D94-4121-860A-BC14B1141371}" srcOrd="4" destOrd="0" presId="urn:microsoft.com/office/officeart/2005/8/layout/chevron1"/>
    <dgm:cxn modelId="{848BCD23-144D-46F9-96D9-9F6E2CCA7EBD}" type="presParOf" srcId="{FF2231A8-8D94-4121-860A-BC14B1141371}" destId="{548D375A-69EE-4720-9616-9128CE8754B7}" srcOrd="0" destOrd="0" presId="urn:microsoft.com/office/officeart/2005/8/layout/chevron1"/>
    <dgm:cxn modelId="{97F119A7-21E9-42F1-85C4-9F2001D2B523}" type="presParOf" srcId="{FF2231A8-8D94-4121-860A-BC14B1141371}" destId="{EF808897-62E1-42E9-9502-B273711D8EC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EE4D4-8A1E-4519-A9C9-65FB874914DE}" type="doc">
      <dgm:prSet loTypeId="urn:microsoft.com/office/officeart/2005/8/layout/chevron1" loCatId="process" qsTypeId="urn:microsoft.com/office/officeart/2005/8/quickstyle/simple1" qsCatId="simple" csTypeId="urn:microsoft.com/office/officeart/2005/8/colors/accent6_5" csCatId="accent6" phldr="1"/>
      <dgm:spPr/>
    </dgm:pt>
    <dgm:pt modelId="{85F16A4C-C306-4EF5-9F81-3CA96D9819DB}">
      <dgm:prSet phldrT="[Text]"/>
      <dgm:spPr/>
      <dgm:t>
        <a:bodyPr/>
        <a:lstStyle/>
        <a:p>
          <a:r>
            <a:rPr lang="sk-SK" dirty="0"/>
            <a:t>Predkladanie konečných ponúk </a:t>
          </a:r>
        </a:p>
      </dgm:t>
    </dgm:pt>
    <dgm:pt modelId="{4EE6F069-57FD-4E64-9F18-B3A009CBB0E6}" type="parTrans" cxnId="{915D1486-6A7C-4EC2-B1AC-2B314CC9A3AB}">
      <dgm:prSet/>
      <dgm:spPr/>
      <dgm:t>
        <a:bodyPr/>
        <a:lstStyle/>
        <a:p>
          <a:endParaRPr lang="sk-SK"/>
        </a:p>
      </dgm:t>
    </dgm:pt>
    <dgm:pt modelId="{01C7A11E-091E-48F1-B7EB-C87275558E39}" type="sibTrans" cxnId="{915D1486-6A7C-4EC2-B1AC-2B314CC9A3AB}">
      <dgm:prSet/>
      <dgm:spPr/>
      <dgm:t>
        <a:bodyPr/>
        <a:lstStyle/>
        <a:p>
          <a:endParaRPr lang="sk-SK"/>
        </a:p>
      </dgm:t>
    </dgm:pt>
    <dgm:pt modelId="{EE2A0996-D7A8-4617-A03D-C1B06F358542}">
      <dgm:prSet phldrT="[Text]"/>
      <dgm:spPr/>
      <dgm:t>
        <a:bodyPr/>
        <a:lstStyle/>
        <a:p>
          <a:r>
            <a:rPr lang="sk-SK" dirty="0"/>
            <a:t>Vyhodnotenie konečných ponúk</a:t>
          </a:r>
        </a:p>
      </dgm:t>
    </dgm:pt>
    <dgm:pt modelId="{7FD6A4C7-875D-417D-A36A-14013BB4F924}" type="parTrans" cxnId="{7E8B3932-6431-4A69-8890-ADE0A86258DC}">
      <dgm:prSet/>
      <dgm:spPr/>
      <dgm:t>
        <a:bodyPr/>
        <a:lstStyle/>
        <a:p>
          <a:endParaRPr lang="sk-SK"/>
        </a:p>
      </dgm:t>
    </dgm:pt>
    <dgm:pt modelId="{2FF12501-1EF9-45DD-955B-50A6853A904B}" type="sibTrans" cxnId="{7E8B3932-6431-4A69-8890-ADE0A86258DC}">
      <dgm:prSet/>
      <dgm:spPr/>
      <dgm:t>
        <a:bodyPr/>
        <a:lstStyle/>
        <a:p>
          <a:endParaRPr lang="sk-SK"/>
        </a:p>
      </dgm:t>
    </dgm:pt>
    <dgm:pt modelId="{E200691A-451B-4ECD-8CC0-16BE4E59F7CC}">
      <dgm:prSet phldrT="[Text]"/>
      <dgm:spPr/>
      <dgm:t>
        <a:bodyPr/>
        <a:lstStyle/>
        <a:p>
          <a:r>
            <a:rPr lang="sk-SK" dirty="0"/>
            <a:t>Oznámenie výsledku</a:t>
          </a:r>
        </a:p>
      </dgm:t>
    </dgm:pt>
    <dgm:pt modelId="{037589A8-503C-49FA-9B63-1654B24EF27C}" type="parTrans" cxnId="{7BE0CD7D-6819-4AE1-B3A1-17ED05384D97}">
      <dgm:prSet/>
      <dgm:spPr/>
      <dgm:t>
        <a:bodyPr/>
        <a:lstStyle/>
        <a:p>
          <a:endParaRPr lang="sk-SK"/>
        </a:p>
      </dgm:t>
    </dgm:pt>
    <dgm:pt modelId="{B0247CF0-863F-4FCE-9FA6-60BE8C044213}" type="sibTrans" cxnId="{7BE0CD7D-6819-4AE1-B3A1-17ED05384D97}">
      <dgm:prSet/>
      <dgm:spPr/>
      <dgm:t>
        <a:bodyPr/>
        <a:lstStyle/>
        <a:p>
          <a:endParaRPr lang="sk-SK"/>
        </a:p>
      </dgm:t>
    </dgm:pt>
    <dgm:pt modelId="{BB99AAED-99C5-48C8-9285-0EEA075EF7DC}">
      <dgm:prSet phldrT="[Text]" custT="1"/>
      <dgm:spPr/>
      <dgm:t>
        <a:bodyPr/>
        <a:lstStyle/>
        <a:p>
          <a:pPr algn="ctr">
            <a:buNone/>
          </a:pPr>
          <a:r>
            <a:rPr lang="sk-SK" sz="1800" dirty="0"/>
            <a:t>cca 30 dní</a:t>
          </a:r>
        </a:p>
      </dgm:t>
    </dgm:pt>
    <dgm:pt modelId="{3ED070DB-00A7-4976-9BF6-4F21FA074ECF}" type="parTrans" cxnId="{E7FBA36A-3122-428C-995E-FA2972BF282F}">
      <dgm:prSet/>
      <dgm:spPr/>
      <dgm:t>
        <a:bodyPr/>
        <a:lstStyle/>
        <a:p>
          <a:endParaRPr lang="sk-SK"/>
        </a:p>
      </dgm:t>
    </dgm:pt>
    <dgm:pt modelId="{8A17D246-0E3F-4761-9025-617D0A6B553A}" type="sibTrans" cxnId="{E7FBA36A-3122-428C-995E-FA2972BF282F}">
      <dgm:prSet/>
      <dgm:spPr/>
      <dgm:t>
        <a:bodyPr/>
        <a:lstStyle/>
        <a:p>
          <a:endParaRPr lang="sk-SK"/>
        </a:p>
      </dgm:t>
    </dgm:pt>
    <dgm:pt modelId="{C2F25E20-798A-4D41-98FF-2F52AA93673F}">
      <dgm:prSet phldrT="[Text]" custT="1"/>
      <dgm:spPr/>
      <dgm:t>
        <a:bodyPr/>
        <a:lstStyle/>
        <a:p>
          <a:pPr algn="ctr">
            <a:buNone/>
          </a:pPr>
          <a:r>
            <a:rPr lang="sk-SK" sz="1800" dirty="0"/>
            <a:t>cca 20 dní</a:t>
          </a:r>
        </a:p>
      </dgm:t>
    </dgm:pt>
    <dgm:pt modelId="{0B901E63-917E-49B7-A875-992760EE521C}" type="parTrans" cxnId="{ADE1153A-28CB-4A66-B751-0CA6A2DC0030}">
      <dgm:prSet/>
      <dgm:spPr/>
      <dgm:t>
        <a:bodyPr/>
        <a:lstStyle/>
        <a:p>
          <a:endParaRPr lang="sk-SK"/>
        </a:p>
      </dgm:t>
    </dgm:pt>
    <dgm:pt modelId="{B0A0A8DA-9B40-4735-963D-4606383B9166}" type="sibTrans" cxnId="{ADE1153A-28CB-4A66-B751-0CA6A2DC0030}">
      <dgm:prSet/>
      <dgm:spPr/>
      <dgm:t>
        <a:bodyPr/>
        <a:lstStyle/>
        <a:p>
          <a:endParaRPr lang="sk-SK"/>
        </a:p>
      </dgm:t>
    </dgm:pt>
    <dgm:pt modelId="{9356F56C-2D69-448E-A391-67C27FA26AB9}">
      <dgm:prSet phldrT="[Text]" custT="1"/>
      <dgm:spPr/>
      <dgm:t>
        <a:bodyPr/>
        <a:lstStyle/>
        <a:p>
          <a:pPr algn="ctr">
            <a:buNone/>
          </a:pPr>
          <a:r>
            <a:rPr lang="sk-SK" sz="1800" dirty="0"/>
            <a:t>Výzva na uzavretie zmluvy</a:t>
          </a:r>
          <a:br>
            <a:rPr lang="sk-SK" sz="1800" dirty="0"/>
          </a:br>
          <a:r>
            <a:rPr lang="sk-SK" sz="1800" dirty="0"/>
            <a:t>cca 3 týždne</a:t>
          </a:r>
        </a:p>
      </dgm:t>
    </dgm:pt>
    <dgm:pt modelId="{FF48C563-26AF-44A7-95BE-65BAF931E12B}" type="parTrans" cxnId="{3D34EE82-B5B0-4CA6-A935-E247BEB46D52}">
      <dgm:prSet/>
      <dgm:spPr/>
      <dgm:t>
        <a:bodyPr/>
        <a:lstStyle/>
        <a:p>
          <a:endParaRPr lang="sk-SK"/>
        </a:p>
      </dgm:t>
    </dgm:pt>
    <dgm:pt modelId="{82295169-2C54-41B8-A83A-57798B3A3B9F}" type="sibTrans" cxnId="{3D34EE82-B5B0-4CA6-A935-E247BEB46D52}">
      <dgm:prSet/>
      <dgm:spPr/>
      <dgm:t>
        <a:bodyPr/>
        <a:lstStyle/>
        <a:p>
          <a:endParaRPr lang="sk-SK"/>
        </a:p>
      </dgm:t>
    </dgm:pt>
    <dgm:pt modelId="{BB0C308B-22AF-4349-AD62-EDBC5A61D1DD}" type="pres">
      <dgm:prSet presAssocID="{D37EE4D4-8A1E-4519-A9C9-65FB874914DE}" presName="Name0" presStyleCnt="0">
        <dgm:presLayoutVars>
          <dgm:dir/>
          <dgm:animLvl val="lvl"/>
          <dgm:resizeHandles val="exact"/>
        </dgm:presLayoutVars>
      </dgm:prSet>
      <dgm:spPr/>
    </dgm:pt>
    <dgm:pt modelId="{0750D58F-D2C4-441D-83BC-CA13A11C7E08}" type="pres">
      <dgm:prSet presAssocID="{85F16A4C-C306-4EF5-9F81-3CA96D9819DB}" presName="composite" presStyleCnt="0"/>
      <dgm:spPr/>
    </dgm:pt>
    <dgm:pt modelId="{0AF04FC9-88AB-4A41-80B7-72D75A6BB8B9}" type="pres">
      <dgm:prSet presAssocID="{85F16A4C-C306-4EF5-9F81-3CA96D9819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A64F703-9494-4E2E-AF0E-EE470A6E0396}" type="pres">
      <dgm:prSet presAssocID="{85F16A4C-C306-4EF5-9F81-3CA96D9819DB}" presName="desTx" presStyleLbl="revTx" presStyleIdx="0" presStyleCnt="3">
        <dgm:presLayoutVars>
          <dgm:bulletEnabled val="1"/>
        </dgm:presLayoutVars>
      </dgm:prSet>
      <dgm:spPr/>
    </dgm:pt>
    <dgm:pt modelId="{8DE46817-08F3-446F-A0AE-D7B5EF61B650}" type="pres">
      <dgm:prSet presAssocID="{01C7A11E-091E-48F1-B7EB-C87275558E39}" presName="space" presStyleCnt="0"/>
      <dgm:spPr/>
    </dgm:pt>
    <dgm:pt modelId="{9277633B-72F1-4537-9CA9-3C4505592B06}" type="pres">
      <dgm:prSet presAssocID="{EE2A0996-D7A8-4617-A03D-C1B06F358542}" presName="composite" presStyleCnt="0"/>
      <dgm:spPr/>
    </dgm:pt>
    <dgm:pt modelId="{FBB93E27-4A00-4B3E-B511-378E9CCD86A6}" type="pres">
      <dgm:prSet presAssocID="{EE2A0996-D7A8-4617-A03D-C1B06F35854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F1D458D-D26C-4A10-96AF-A81C045E8FB6}" type="pres">
      <dgm:prSet presAssocID="{EE2A0996-D7A8-4617-A03D-C1B06F358542}" presName="desTx" presStyleLbl="revTx" presStyleIdx="1" presStyleCnt="3">
        <dgm:presLayoutVars>
          <dgm:bulletEnabled val="1"/>
        </dgm:presLayoutVars>
      </dgm:prSet>
      <dgm:spPr/>
    </dgm:pt>
    <dgm:pt modelId="{785A103B-E743-43BF-B0D6-810D3797E472}" type="pres">
      <dgm:prSet presAssocID="{2FF12501-1EF9-45DD-955B-50A6853A904B}" presName="space" presStyleCnt="0"/>
      <dgm:spPr/>
    </dgm:pt>
    <dgm:pt modelId="{FF2231A8-8D94-4121-860A-BC14B1141371}" type="pres">
      <dgm:prSet presAssocID="{E200691A-451B-4ECD-8CC0-16BE4E59F7CC}" presName="composite" presStyleCnt="0"/>
      <dgm:spPr/>
    </dgm:pt>
    <dgm:pt modelId="{548D375A-69EE-4720-9616-9128CE8754B7}" type="pres">
      <dgm:prSet presAssocID="{E200691A-451B-4ECD-8CC0-16BE4E59F7CC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F808897-62E1-42E9-9502-B273711D8ECC}" type="pres">
      <dgm:prSet presAssocID="{E200691A-451B-4ECD-8CC0-16BE4E59F7CC}" presName="desTx" presStyleLbl="revTx" presStyleIdx="2" presStyleCnt="3">
        <dgm:presLayoutVars>
          <dgm:bulletEnabled val="1"/>
        </dgm:presLayoutVars>
      </dgm:prSet>
      <dgm:spPr/>
    </dgm:pt>
  </dgm:ptLst>
  <dgm:cxnLst>
    <dgm:cxn modelId="{0923A206-1490-4215-B284-66D1D3D2CDD1}" type="presOf" srcId="{BB99AAED-99C5-48C8-9285-0EEA075EF7DC}" destId="{4A64F703-9494-4E2E-AF0E-EE470A6E0396}" srcOrd="0" destOrd="0" presId="urn:microsoft.com/office/officeart/2005/8/layout/chevron1"/>
    <dgm:cxn modelId="{7E8B3932-6431-4A69-8890-ADE0A86258DC}" srcId="{D37EE4D4-8A1E-4519-A9C9-65FB874914DE}" destId="{EE2A0996-D7A8-4617-A03D-C1B06F358542}" srcOrd="1" destOrd="0" parTransId="{7FD6A4C7-875D-417D-A36A-14013BB4F924}" sibTransId="{2FF12501-1EF9-45DD-955B-50A6853A904B}"/>
    <dgm:cxn modelId="{ADE1153A-28CB-4A66-B751-0CA6A2DC0030}" srcId="{EE2A0996-D7A8-4617-A03D-C1B06F358542}" destId="{C2F25E20-798A-4D41-98FF-2F52AA93673F}" srcOrd="0" destOrd="0" parTransId="{0B901E63-917E-49B7-A875-992760EE521C}" sibTransId="{B0A0A8DA-9B40-4735-963D-4606383B9166}"/>
    <dgm:cxn modelId="{E7FBA36A-3122-428C-995E-FA2972BF282F}" srcId="{85F16A4C-C306-4EF5-9F81-3CA96D9819DB}" destId="{BB99AAED-99C5-48C8-9285-0EEA075EF7DC}" srcOrd="0" destOrd="0" parTransId="{3ED070DB-00A7-4976-9BF6-4F21FA074ECF}" sibTransId="{8A17D246-0E3F-4761-9025-617D0A6B553A}"/>
    <dgm:cxn modelId="{7BE0CD7D-6819-4AE1-B3A1-17ED05384D97}" srcId="{D37EE4D4-8A1E-4519-A9C9-65FB874914DE}" destId="{E200691A-451B-4ECD-8CC0-16BE4E59F7CC}" srcOrd="2" destOrd="0" parTransId="{037589A8-503C-49FA-9B63-1654B24EF27C}" sibTransId="{B0247CF0-863F-4FCE-9FA6-60BE8C044213}"/>
    <dgm:cxn modelId="{3D34EE82-B5B0-4CA6-A935-E247BEB46D52}" srcId="{E200691A-451B-4ECD-8CC0-16BE4E59F7CC}" destId="{9356F56C-2D69-448E-A391-67C27FA26AB9}" srcOrd="0" destOrd="0" parTransId="{FF48C563-26AF-44A7-95BE-65BAF931E12B}" sibTransId="{82295169-2C54-41B8-A83A-57798B3A3B9F}"/>
    <dgm:cxn modelId="{915D1486-6A7C-4EC2-B1AC-2B314CC9A3AB}" srcId="{D37EE4D4-8A1E-4519-A9C9-65FB874914DE}" destId="{85F16A4C-C306-4EF5-9F81-3CA96D9819DB}" srcOrd="0" destOrd="0" parTransId="{4EE6F069-57FD-4E64-9F18-B3A009CBB0E6}" sibTransId="{01C7A11E-091E-48F1-B7EB-C87275558E39}"/>
    <dgm:cxn modelId="{44B3649D-B8F2-463F-93FE-872D6CBAA298}" type="presOf" srcId="{EE2A0996-D7A8-4617-A03D-C1B06F358542}" destId="{FBB93E27-4A00-4B3E-B511-378E9CCD86A6}" srcOrd="0" destOrd="0" presId="urn:microsoft.com/office/officeart/2005/8/layout/chevron1"/>
    <dgm:cxn modelId="{9DF6C2A2-343C-4758-97AC-4D9A48490343}" type="presOf" srcId="{C2F25E20-798A-4D41-98FF-2F52AA93673F}" destId="{DF1D458D-D26C-4A10-96AF-A81C045E8FB6}" srcOrd="0" destOrd="0" presId="urn:microsoft.com/office/officeart/2005/8/layout/chevron1"/>
    <dgm:cxn modelId="{D346C0B5-BAE6-41B6-92CE-8AF390F75559}" type="presOf" srcId="{9356F56C-2D69-448E-A391-67C27FA26AB9}" destId="{EF808897-62E1-42E9-9502-B273711D8ECC}" srcOrd="0" destOrd="0" presId="urn:microsoft.com/office/officeart/2005/8/layout/chevron1"/>
    <dgm:cxn modelId="{E59230B8-3C40-44E5-A419-11A656B876BC}" type="presOf" srcId="{D37EE4D4-8A1E-4519-A9C9-65FB874914DE}" destId="{BB0C308B-22AF-4349-AD62-EDBC5A61D1DD}" srcOrd="0" destOrd="0" presId="urn:microsoft.com/office/officeart/2005/8/layout/chevron1"/>
    <dgm:cxn modelId="{491A47C1-EC19-4668-8ABC-A988E71352BB}" type="presOf" srcId="{E200691A-451B-4ECD-8CC0-16BE4E59F7CC}" destId="{548D375A-69EE-4720-9616-9128CE8754B7}" srcOrd="0" destOrd="0" presId="urn:microsoft.com/office/officeart/2005/8/layout/chevron1"/>
    <dgm:cxn modelId="{981136F5-0EF5-4D1F-ACA5-AD057D7998B5}" type="presOf" srcId="{85F16A4C-C306-4EF5-9F81-3CA96D9819DB}" destId="{0AF04FC9-88AB-4A41-80B7-72D75A6BB8B9}" srcOrd="0" destOrd="0" presId="urn:microsoft.com/office/officeart/2005/8/layout/chevron1"/>
    <dgm:cxn modelId="{C5CCC0A1-6738-4273-8D13-F756FC81D285}" type="presParOf" srcId="{BB0C308B-22AF-4349-AD62-EDBC5A61D1DD}" destId="{0750D58F-D2C4-441D-83BC-CA13A11C7E08}" srcOrd="0" destOrd="0" presId="urn:microsoft.com/office/officeart/2005/8/layout/chevron1"/>
    <dgm:cxn modelId="{88C947FB-2B94-431A-B50E-240953A0C0B6}" type="presParOf" srcId="{0750D58F-D2C4-441D-83BC-CA13A11C7E08}" destId="{0AF04FC9-88AB-4A41-80B7-72D75A6BB8B9}" srcOrd="0" destOrd="0" presId="urn:microsoft.com/office/officeart/2005/8/layout/chevron1"/>
    <dgm:cxn modelId="{4032C1C8-2A46-4CA3-B830-1048D3DB5826}" type="presParOf" srcId="{0750D58F-D2C4-441D-83BC-CA13A11C7E08}" destId="{4A64F703-9494-4E2E-AF0E-EE470A6E0396}" srcOrd="1" destOrd="0" presId="urn:microsoft.com/office/officeart/2005/8/layout/chevron1"/>
    <dgm:cxn modelId="{CBDAAF86-93BF-4E3A-B9D7-0A5B6CE586D9}" type="presParOf" srcId="{BB0C308B-22AF-4349-AD62-EDBC5A61D1DD}" destId="{8DE46817-08F3-446F-A0AE-D7B5EF61B650}" srcOrd="1" destOrd="0" presId="urn:microsoft.com/office/officeart/2005/8/layout/chevron1"/>
    <dgm:cxn modelId="{DD92537E-640D-4D8A-A573-D768FEDAC52E}" type="presParOf" srcId="{BB0C308B-22AF-4349-AD62-EDBC5A61D1DD}" destId="{9277633B-72F1-4537-9CA9-3C4505592B06}" srcOrd="2" destOrd="0" presId="urn:microsoft.com/office/officeart/2005/8/layout/chevron1"/>
    <dgm:cxn modelId="{EEE0C31B-5E86-4C9B-9F46-9251161B559F}" type="presParOf" srcId="{9277633B-72F1-4537-9CA9-3C4505592B06}" destId="{FBB93E27-4A00-4B3E-B511-378E9CCD86A6}" srcOrd="0" destOrd="0" presId="urn:microsoft.com/office/officeart/2005/8/layout/chevron1"/>
    <dgm:cxn modelId="{AB5F3602-5461-4637-B9C1-25DF53AE1AB8}" type="presParOf" srcId="{9277633B-72F1-4537-9CA9-3C4505592B06}" destId="{DF1D458D-D26C-4A10-96AF-A81C045E8FB6}" srcOrd="1" destOrd="0" presId="urn:microsoft.com/office/officeart/2005/8/layout/chevron1"/>
    <dgm:cxn modelId="{57B9B011-B5F1-4723-9DB1-A961BB06B4C1}" type="presParOf" srcId="{BB0C308B-22AF-4349-AD62-EDBC5A61D1DD}" destId="{785A103B-E743-43BF-B0D6-810D3797E472}" srcOrd="3" destOrd="0" presId="urn:microsoft.com/office/officeart/2005/8/layout/chevron1"/>
    <dgm:cxn modelId="{B222A3A8-071B-48F2-99AD-776CAE85798B}" type="presParOf" srcId="{BB0C308B-22AF-4349-AD62-EDBC5A61D1DD}" destId="{FF2231A8-8D94-4121-860A-BC14B1141371}" srcOrd="4" destOrd="0" presId="urn:microsoft.com/office/officeart/2005/8/layout/chevron1"/>
    <dgm:cxn modelId="{848BCD23-144D-46F9-96D9-9F6E2CCA7EBD}" type="presParOf" srcId="{FF2231A8-8D94-4121-860A-BC14B1141371}" destId="{548D375A-69EE-4720-9616-9128CE8754B7}" srcOrd="0" destOrd="0" presId="urn:microsoft.com/office/officeart/2005/8/layout/chevron1"/>
    <dgm:cxn modelId="{97F119A7-21E9-42F1-85C4-9F2001D2B523}" type="presParOf" srcId="{FF2231A8-8D94-4121-860A-BC14B1141371}" destId="{EF808897-62E1-42E9-9502-B273711D8EC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04FC9-88AB-4A41-80B7-72D75A6BB8B9}">
      <dsp:nvSpPr>
        <dsp:cNvPr id="0" name=""/>
        <dsp:cNvSpPr/>
      </dsp:nvSpPr>
      <dsp:spPr>
        <a:xfrm>
          <a:off x="5656" y="1815900"/>
          <a:ext cx="2849562" cy="1139824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Kvalifikácia dodávateľov</a:t>
          </a:r>
        </a:p>
      </dsp:txBody>
      <dsp:txXfrm>
        <a:off x="575568" y="1815900"/>
        <a:ext cx="1709738" cy="1139824"/>
      </dsp:txXfrm>
    </dsp:sp>
    <dsp:sp modelId="{4A64F703-9494-4E2E-AF0E-EE470A6E0396}">
      <dsp:nvSpPr>
        <dsp:cNvPr id="0" name=""/>
        <dsp:cNvSpPr/>
      </dsp:nvSpPr>
      <dsp:spPr>
        <a:xfrm>
          <a:off x="5656" y="3098203"/>
          <a:ext cx="2279649" cy="504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800" kern="1200" dirty="0"/>
            <a:t>min. 30 dní</a:t>
          </a:r>
        </a:p>
      </dsp:txBody>
      <dsp:txXfrm>
        <a:off x="5656" y="3098203"/>
        <a:ext cx="2279649" cy="504562"/>
      </dsp:txXfrm>
    </dsp:sp>
    <dsp:sp modelId="{FBB93E27-4A00-4B3E-B511-378E9CCD86A6}">
      <dsp:nvSpPr>
        <dsp:cNvPr id="0" name=""/>
        <dsp:cNvSpPr/>
      </dsp:nvSpPr>
      <dsp:spPr>
        <a:xfrm>
          <a:off x="2639218" y="1815900"/>
          <a:ext cx="2849562" cy="1139824"/>
        </a:xfrm>
        <a:prstGeom prst="chevron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Predkladanie základných ponúk </a:t>
          </a:r>
        </a:p>
      </dsp:txBody>
      <dsp:txXfrm>
        <a:off x="3209130" y="1815900"/>
        <a:ext cx="1709738" cy="1139824"/>
      </dsp:txXfrm>
    </dsp:sp>
    <dsp:sp modelId="{DF1D458D-D26C-4A10-96AF-A81C045E8FB6}">
      <dsp:nvSpPr>
        <dsp:cNvPr id="0" name=""/>
        <dsp:cNvSpPr/>
      </dsp:nvSpPr>
      <dsp:spPr>
        <a:xfrm>
          <a:off x="2639218" y="3098203"/>
          <a:ext cx="2279649" cy="504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800" kern="1200" dirty="0"/>
            <a:t>90 dní a iba kvalifikovaní dodávatelia</a:t>
          </a:r>
        </a:p>
      </dsp:txBody>
      <dsp:txXfrm>
        <a:off x="2639218" y="3098203"/>
        <a:ext cx="2279649" cy="504562"/>
      </dsp:txXfrm>
    </dsp:sp>
    <dsp:sp modelId="{548D375A-69EE-4720-9616-9128CE8754B7}">
      <dsp:nvSpPr>
        <dsp:cNvPr id="0" name=""/>
        <dsp:cNvSpPr/>
      </dsp:nvSpPr>
      <dsp:spPr>
        <a:xfrm>
          <a:off x="5272781" y="1815900"/>
          <a:ext cx="2849562" cy="1139824"/>
        </a:xfrm>
        <a:prstGeom prst="chevron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Individuálne rokovania</a:t>
          </a:r>
        </a:p>
      </dsp:txBody>
      <dsp:txXfrm>
        <a:off x="5842693" y="1815900"/>
        <a:ext cx="1709738" cy="1139824"/>
      </dsp:txXfrm>
    </dsp:sp>
    <dsp:sp modelId="{EF808897-62E1-42E9-9502-B273711D8ECC}">
      <dsp:nvSpPr>
        <dsp:cNvPr id="0" name=""/>
        <dsp:cNvSpPr/>
      </dsp:nvSpPr>
      <dsp:spPr>
        <a:xfrm>
          <a:off x="5272781" y="3098203"/>
          <a:ext cx="2279649" cy="504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800" kern="1200" dirty="0"/>
            <a:t>cca 30 dní</a:t>
          </a:r>
        </a:p>
      </dsp:txBody>
      <dsp:txXfrm>
        <a:off x="5272781" y="3098203"/>
        <a:ext cx="2279649" cy="504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04FC9-88AB-4A41-80B7-72D75A6BB8B9}">
      <dsp:nvSpPr>
        <dsp:cNvPr id="0" name=""/>
        <dsp:cNvSpPr/>
      </dsp:nvSpPr>
      <dsp:spPr>
        <a:xfrm>
          <a:off x="5656" y="1693458"/>
          <a:ext cx="2849562" cy="1134000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Predkladanie konečných ponúk </a:t>
          </a:r>
        </a:p>
      </dsp:txBody>
      <dsp:txXfrm>
        <a:off x="572656" y="1693458"/>
        <a:ext cx="1715562" cy="1134000"/>
      </dsp:txXfrm>
    </dsp:sp>
    <dsp:sp modelId="{4A64F703-9494-4E2E-AF0E-EE470A6E0396}">
      <dsp:nvSpPr>
        <dsp:cNvPr id="0" name=""/>
        <dsp:cNvSpPr/>
      </dsp:nvSpPr>
      <dsp:spPr>
        <a:xfrm>
          <a:off x="5656" y="2969208"/>
          <a:ext cx="2279649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800" kern="1200" dirty="0"/>
            <a:t>cca 30 dní</a:t>
          </a:r>
        </a:p>
      </dsp:txBody>
      <dsp:txXfrm>
        <a:off x="5656" y="2969208"/>
        <a:ext cx="2279649" cy="756000"/>
      </dsp:txXfrm>
    </dsp:sp>
    <dsp:sp modelId="{FBB93E27-4A00-4B3E-B511-378E9CCD86A6}">
      <dsp:nvSpPr>
        <dsp:cNvPr id="0" name=""/>
        <dsp:cNvSpPr/>
      </dsp:nvSpPr>
      <dsp:spPr>
        <a:xfrm>
          <a:off x="2639218" y="1693458"/>
          <a:ext cx="2849562" cy="1134000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Vyhodnotenie konečných ponúk</a:t>
          </a:r>
        </a:p>
      </dsp:txBody>
      <dsp:txXfrm>
        <a:off x="3206218" y="1693458"/>
        <a:ext cx="1715562" cy="1134000"/>
      </dsp:txXfrm>
    </dsp:sp>
    <dsp:sp modelId="{DF1D458D-D26C-4A10-96AF-A81C045E8FB6}">
      <dsp:nvSpPr>
        <dsp:cNvPr id="0" name=""/>
        <dsp:cNvSpPr/>
      </dsp:nvSpPr>
      <dsp:spPr>
        <a:xfrm>
          <a:off x="2639218" y="2969208"/>
          <a:ext cx="2279649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800" kern="1200" dirty="0"/>
            <a:t>cca 20 dní</a:t>
          </a:r>
        </a:p>
      </dsp:txBody>
      <dsp:txXfrm>
        <a:off x="2639218" y="2969208"/>
        <a:ext cx="2279649" cy="756000"/>
      </dsp:txXfrm>
    </dsp:sp>
    <dsp:sp modelId="{548D375A-69EE-4720-9616-9128CE8754B7}">
      <dsp:nvSpPr>
        <dsp:cNvPr id="0" name=""/>
        <dsp:cNvSpPr/>
      </dsp:nvSpPr>
      <dsp:spPr>
        <a:xfrm>
          <a:off x="5272781" y="1693458"/>
          <a:ext cx="2849562" cy="1134000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Oznámenie výsledku</a:t>
          </a:r>
        </a:p>
      </dsp:txBody>
      <dsp:txXfrm>
        <a:off x="5839781" y="1693458"/>
        <a:ext cx="1715562" cy="1134000"/>
      </dsp:txXfrm>
    </dsp:sp>
    <dsp:sp modelId="{EF808897-62E1-42E9-9502-B273711D8ECC}">
      <dsp:nvSpPr>
        <dsp:cNvPr id="0" name=""/>
        <dsp:cNvSpPr/>
      </dsp:nvSpPr>
      <dsp:spPr>
        <a:xfrm>
          <a:off x="5272781" y="2969208"/>
          <a:ext cx="2279649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1800" kern="1200" dirty="0"/>
            <a:t>Výzva na uzavretie zmluvy</a:t>
          </a:r>
          <a:br>
            <a:rPr lang="sk-SK" sz="1800" kern="1200" dirty="0"/>
          </a:br>
          <a:r>
            <a:rPr lang="sk-SK" sz="1800" kern="1200" dirty="0"/>
            <a:t>cca 3 týždne</a:t>
          </a:r>
        </a:p>
      </dsp:txBody>
      <dsp:txXfrm>
        <a:off x="5272781" y="2969208"/>
        <a:ext cx="2279649" cy="75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26A22-8D87-BDCC-1DFD-D09BE1979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49DC3D-FC4B-67A6-F5B2-A98DB2B6B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C586F9D-41D4-B23A-0CEE-BA3464F5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809-34D7-4DF3-A0D1-6BFB17B86639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A592567-91BC-6D3B-6D55-B8F5E9A2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C967563-B8CC-8AC7-3D60-6AF33D99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4165-033B-436A-B7D6-D181E30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79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8C579-D229-B56F-C817-7907DD17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5310810-058F-FD26-B169-472540D76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2E606C-BBB2-0F72-C45B-14AC75051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809-34D7-4DF3-A0D1-6BFB17B86639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D29EAAB-7196-9F70-352C-8DD55ABC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0D81E98-62A7-72BA-2037-846422C5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4165-033B-436A-B7D6-D181E30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917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C08F7A8-1FBF-595E-A61C-F18612E7A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91A8172-283E-9812-4826-9F2D2C9D9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74CCE6-7A2B-CF92-B846-4AE57700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809-34D7-4DF3-A0D1-6BFB17B86639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6F057B2-60BA-70A7-A3DF-3EC6BC7C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10E0076-B185-3147-4757-1F66027E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4165-033B-436A-B7D6-D181E30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150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5B5DF-3FC8-9700-17DF-982CF375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6415DD-5DD7-86CD-E785-D81283E97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44BC9A3-5012-E9BE-0ABA-2808C8C4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809-34D7-4DF3-A0D1-6BFB17B86639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973A7A7-EF06-F877-6F47-7F3D3A12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2BB6EF2-F689-072D-8F38-8902138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4165-033B-436A-B7D6-D181E30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0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E36EB-58A8-5D77-7E71-C94115EF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589879-466D-053D-1F68-EC620095A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4E993C8-0B37-E068-E697-66F377B5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809-34D7-4DF3-A0D1-6BFB17B86639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FFF1D34-B69D-9217-934B-45E1F4E7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67D644-5A26-F557-CDC8-C50EBF7D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4165-033B-436A-B7D6-D181E30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11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420A0-4F31-53F4-8EB7-CCBBC22D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E5889D-A745-D349-97B1-349CE5B73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0308538-0209-1DDD-A88B-7431DD2D6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B672939-3F74-8A01-9D5B-69DE594AF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809-34D7-4DF3-A0D1-6BFB17B86639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163FB87-FCAB-CE06-48BF-FEAEC845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A62A8EB-8435-6F09-8AE3-506B12AE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4165-033B-436A-B7D6-D181E30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813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B2C18-C253-3304-22CB-07F7DDF6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1EA26E-24D6-B3F0-14D4-B8E438E27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0EC59FF-8E0E-517D-2194-B195C6081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630F42-DCCD-084E-9333-D591EDA3F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1CC3B2C-B90F-B265-63BB-A9D2FD809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0D7DA2F-4BC0-82EE-FB30-5C573A88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809-34D7-4DF3-A0D1-6BFB17B86639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C73A24B-26E3-57B6-1DCB-FA97F970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9A8D3A6-5D1B-E840-F95B-8796D43C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4165-033B-436A-B7D6-D181E30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28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35F71-2CFF-18FC-F71C-4F14F5CE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0601059-BA62-4E88-15C0-F11E5AFC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809-34D7-4DF3-A0D1-6BFB17B86639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8A7218-070E-82D1-1FCC-3D0B495E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1477AA5-A7DC-73A1-4189-C67916C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4165-033B-436A-B7D6-D181E30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033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3E106D0-FC63-5BD5-5DBC-4BA7C238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809-34D7-4DF3-A0D1-6BFB17B86639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733DC2D-2531-1121-FC92-A0A20CD3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CADF62A-7576-0CFB-85E0-AFEB3181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4165-033B-436A-B7D6-D181E30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232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F6DD1-7F62-15D6-FF75-A9F7A37F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83D238-CDA8-83ED-5686-DEBB42C16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EE014C-5350-7F7C-EDB5-4CF051DDB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601F550-B9DB-0B00-5417-BB60AA8B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809-34D7-4DF3-A0D1-6BFB17B86639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E915C37-A65F-61A9-0B53-0C867EFC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6B3232A-2F45-A362-A305-2D5D4775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4165-033B-436A-B7D6-D181E30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230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7C2D5-83BF-3C66-CF32-E63613AB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C5DFB13-D659-D04E-D43A-B4F048B0F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F613AD-56AA-B781-E249-106926E18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17F5944-B344-BE87-709D-7FCDCBF8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809-34D7-4DF3-A0D1-6BFB17B86639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20ED90F-E58B-221B-46CF-A9FDFAE3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33A527F-EE75-A1A9-D8AE-6B1925AB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4165-033B-436A-B7D6-D181E30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079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14E5989-CFFF-90A8-3E1D-1054182F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90CF28-D599-F4C9-67C4-E66911CE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5EC8088-430B-E910-11AD-9E55D1E8C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8809-34D7-4DF3-A0D1-6BFB17B86639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F461378-22F9-995C-78AB-F6FF5323C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14CFD87-BB39-3DE0-1E0C-A69EA5A11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14165-033B-436A-B7D6-D181E30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02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6845CEC0-A97B-AC03-BB7D-6CC98C747132}"/>
              </a:ext>
            </a:extLst>
          </p:cNvPr>
          <p:cNvSpPr/>
          <p:nvPr/>
        </p:nvSpPr>
        <p:spPr>
          <a:xfrm>
            <a:off x="-479503" y="395869"/>
            <a:ext cx="10381785" cy="2536902"/>
          </a:xfrm>
          <a:prstGeom prst="roundRect">
            <a:avLst/>
          </a:prstGeom>
          <a:solidFill>
            <a:schemeClr val="accent6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	„Modernizácia 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 správa energetickej infraštruktúry - zabezpečenie výroby, rozvodu a dodávky tepla pre ÚK a TÚV“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44142A86-AD5A-7D9B-E107-91DB023587FC}"/>
              </a:ext>
            </a:extLst>
          </p:cNvPr>
          <p:cNvSpPr/>
          <p:nvPr/>
        </p:nvSpPr>
        <p:spPr>
          <a:xfrm>
            <a:off x="-208762" y="6016196"/>
            <a:ext cx="12823903" cy="1460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322A0CB5-4EA9-CA92-C9DA-3D0F23F43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25" y="6129685"/>
            <a:ext cx="1994676" cy="664892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41AD4532-A9D3-3F95-46ED-0D2AD5CAF12E}"/>
              </a:ext>
            </a:extLst>
          </p:cNvPr>
          <p:cNvSpPr txBox="1"/>
          <p:nvPr/>
        </p:nvSpPr>
        <p:spPr>
          <a:xfrm>
            <a:off x="546667" y="6201032"/>
            <a:ext cx="65490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Mgr. Karol Meliška, Mgr. Jaroslav Lexa, Ing. Marian Mišťurík 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623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0D605-2E3F-EC8B-9DA5-F073A2EFE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18D05-11FF-2C64-C1C2-E392B367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073" y="365125"/>
            <a:ext cx="8398727" cy="1325563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Experti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E881A23-63BC-067C-B791-0CC3C22EFD3F}"/>
              </a:ext>
            </a:extLst>
          </p:cNvPr>
          <p:cNvSpPr/>
          <p:nvPr/>
        </p:nvSpPr>
        <p:spPr>
          <a:xfrm flipH="1">
            <a:off x="-5779421" y="-993098"/>
            <a:ext cx="8495414" cy="84954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AFD5BBFD-409A-5436-BBF9-D5E9F58337E5}"/>
              </a:ext>
            </a:extLst>
          </p:cNvPr>
          <p:cNvSpPr txBox="1"/>
          <p:nvPr/>
        </p:nvSpPr>
        <p:spPr>
          <a:xfrm>
            <a:off x="2564782" y="1446262"/>
            <a:ext cx="9106518" cy="462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7000"/>
              </a:lnSpc>
            </a:pPr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Autorizovaný stavebný inžinier 1</a:t>
            </a:r>
            <a:r>
              <a:rPr lang="sk-S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komplexné architektonické a inžinierske služby a súvisiace technické poradenstvo v oblasti budov a inžinierskych stavieb</a:t>
            </a:r>
          </a:p>
          <a:p>
            <a:pPr lvl="1">
              <a:lnSpc>
                <a:spcPct val="107000"/>
              </a:lnSpc>
            </a:pPr>
            <a:endParaRPr lang="sk-SK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Autorizovaný stavebný inžinier 2</a:t>
            </a:r>
            <a:r>
              <a:rPr lang="sk-S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pre statiku stavieb</a:t>
            </a:r>
          </a:p>
          <a:p>
            <a:pPr lvl="1">
              <a:lnSpc>
                <a:spcPct val="107000"/>
              </a:lnSpc>
            </a:pPr>
            <a:endParaRPr lang="sk-SK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Elektrotechnický inžinier 1</a:t>
            </a:r>
            <a:r>
              <a:rPr lang="sk-S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silnoprúd</a:t>
            </a:r>
          </a:p>
          <a:p>
            <a:pPr lvl="1">
              <a:lnSpc>
                <a:spcPct val="107000"/>
              </a:lnSpc>
            </a:pPr>
            <a:endParaRPr lang="sk-SK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Elektrotechnický inžinier 2</a:t>
            </a:r>
            <a:r>
              <a:rPr lang="sk-S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</a:t>
            </a:r>
            <a:r>
              <a:rPr lang="sk-S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RIS</a:t>
            </a:r>
          </a:p>
          <a:p>
            <a:pPr lvl="1">
              <a:lnSpc>
                <a:spcPct val="107000"/>
              </a:lnSpc>
            </a:pPr>
            <a:br>
              <a:rPr lang="sk-S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470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7012E3-66A1-15AF-1630-24EA92F49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5232C0BF-3051-64AB-F760-4C5866B390B6}"/>
              </a:ext>
            </a:extLst>
          </p:cNvPr>
          <p:cNvSpPr/>
          <p:nvPr/>
        </p:nvSpPr>
        <p:spPr>
          <a:xfrm>
            <a:off x="-479503" y="395869"/>
            <a:ext cx="10381785" cy="2536902"/>
          </a:xfrm>
          <a:prstGeom prst="roundRect">
            <a:avLst/>
          </a:prstGeom>
          <a:solidFill>
            <a:schemeClr val="accent6">
              <a:lumMod val="5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Ďakujeme za pozornosť</a:t>
            </a:r>
            <a:endParaRPr lang="sk-SK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722B62AA-B825-D4BF-DA3D-F88DEDA932DD}"/>
              </a:ext>
            </a:extLst>
          </p:cNvPr>
          <p:cNvSpPr/>
          <p:nvPr/>
        </p:nvSpPr>
        <p:spPr>
          <a:xfrm>
            <a:off x="-208762" y="6016196"/>
            <a:ext cx="12823903" cy="1460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F6A68866-03C2-4E33-7C03-D15A06DC1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25" y="6129685"/>
            <a:ext cx="1994676" cy="664892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2E60E38C-FCB8-317F-1B7F-A7B67E7DB4C2}"/>
              </a:ext>
            </a:extLst>
          </p:cNvPr>
          <p:cNvSpPr txBox="1"/>
          <p:nvPr/>
        </p:nvSpPr>
        <p:spPr>
          <a:xfrm>
            <a:off x="546667" y="6201032"/>
            <a:ext cx="65490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Mgr. Karol Meliška, Mgr. Jaroslav Lexa, Ing. Marian Mišťurík 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200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0F959-D176-FFEA-1AC6-73C20998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8813" cy="1325563"/>
          </a:xfrm>
        </p:spPr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Predmet zákazky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B77724-1DD9-6991-F7AA-5BC45E43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83137" cy="47647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200" dirty="0"/>
              <a:t>výroba a dodávka tepla na ÚK a TÚV, modernizácia súvisiacej infraštruktúry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k-SK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arciálne úlohy dodávateľa/prevádzkovateľa: </a:t>
            </a:r>
          </a:p>
          <a:p>
            <a:pPr marL="342900" lvl="0" indent="-342900">
              <a:lnSpc>
                <a:spcPct val="107000"/>
              </a:lnSpc>
              <a:buFont typeface="Segoe UI" panose="020B0502040204020203" pitchFamily="34" charset="0"/>
              <a:buChar char="-"/>
            </a:pPr>
            <a:r>
              <a:rPr lang="sk-SK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investovať do obnovy 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tepelno-technických zariadení (všetky kotolne, výmenníkové stanice, tepelné rozvody pre ÚK a TÚV vrátane meračov tepla a objekty komplexnej bytovej vybavenosti – KBV, ktoré sú v majetku alebo v správe mestskej časti Bratislava - Rača)</a:t>
            </a:r>
          </a:p>
          <a:p>
            <a:pPr marL="342900" lvl="0" indent="-342900">
              <a:lnSpc>
                <a:spcPct val="107000"/>
              </a:lnSpc>
              <a:buFont typeface="Segoe UI" panose="020B0502040204020203" pitchFamily="34" charset="0"/>
              <a:buChar char="-"/>
            </a:pPr>
            <a:r>
              <a:rPr lang="sk-SK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výroba elektrickej energie 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 vlastnú spotrebu (v prípade KVET),</a:t>
            </a:r>
            <a:endParaRPr lang="sk-SK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egoe UI" panose="020B0502040204020203" pitchFamily="34" charset="0"/>
              <a:buChar char="-"/>
            </a:pPr>
            <a:r>
              <a:rPr lang="sk-SK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dodávka prebytkov elektriny </a:t>
            </a:r>
            <a:r>
              <a:rPr lang="sk-S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distribučnej sústavy ZSE Distribúcia, a.s. (v prípade KVET),</a:t>
            </a:r>
            <a:endParaRPr lang="sk-SK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32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5B3327C-6D76-E061-C104-B33C747F0A5D}"/>
              </a:ext>
            </a:extLst>
          </p:cNvPr>
          <p:cNvSpPr/>
          <p:nvPr/>
        </p:nvSpPr>
        <p:spPr>
          <a:xfrm>
            <a:off x="9707013" y="-662358"/>
            <a:ext cx="8495414" cy="84954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14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5FF0B-C22A-8BBF-FE01-A458A288B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0A987-D66D-F047-9CB0-2D362A79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8813" cy="1325563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etapy obnovy TTZ (roky 1-10)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D20421-B1A3-91E5-94A8-6ABDE14E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83137" cy="4764746"/>
          </a:xfrm>
        </p:spPr>
        <p:txBody>
          <a:bodyPr>
            <a:normAutofit/>
          </a:bodyPr>
          <a:lstStyle/>
          <a:p>
            <a:r>
              <a:rPr lang="sk-SK" sz="3200" b="1" dirty="0"/>
              <a:t>do 5 rokov</a:t>
            </a:r>
            <a:r>
              <a:rPr lang="sk-SK" sz="3200" dirty="0"/>
              <a:t>: výroba tepla z OZE / KVET / kombinácie najmä na dodávku TÚV min. na 4 najväčších okruhoch - dimenzované na spotrebu tepla v </a:t>
            </a:r>
            <a:r>
              <a:rPr lang="sk-SK" sz="3200" dirty="0" err="1"/>
              <a:t>mimovykurovacom</a:t>
            </a:r>
            <a:r>
              <a:rPr lang="sk-SK" sz="3200" dirty="0"/>
              <a:t> období</a:t>
            </a:r>
            <a:br>
              <a:rPr lang="sk-SK" sz="3200" dirty="0"/>
            </a:br>
            <a:endParaRPr lang="sk-SK" sz="3200" dirty="0"/>
          </a:p>
          <a:p>
            <a:r>
              <a:rPr lang="sk-SK" sz="3200" b="1" dirty="0"/>
              <a:t>do 10 rokov</a:t>
            </a:r>
            <a:r>
              <a:rPr lang="sk-SK" sz="3200" dirty="0"/>
              <a:t>: výmena min. tých rozvodov, kt. sa týkajú 4 najväčších okruhov</a:t>
            </a:r>
            <a:br>
              <a:rPr lang="sk-SK" sz="3200" dirty="0"/>
            </a:br>
            <a:endParaRPr lang="sk-SK" sz="3200" dirty="0"/>
          </a:p>
          <a:p>
            <a:r>
              <a:rPr lang="sk-SK" sz="3200" dirty="0"/>
              <a:t>návrh celkovej investície do 10 r. </a:t>
            </a:r>
            <a:r>
              <a:rPr lang="sk-SK" sz="3200" b="1" dirty="0"/>
              <a:t>(investičný plán)</a:t>
            </a:r>
          </a:p>
          <a:p>
            <a:pPr marL="0" indent="0">
              <a:buNone/>
            </a:pPr>
            <a:endParaRPr lang="sk-SK" sz="32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AE3D0FC-07E2-8089-F1E2-273072124F6B}"/>
              </a:ext>
            </a:extLst>
          </p:cNvPr>
          <p:cNvSpPr/>
          <p:nvPr/>
        </p:nvSpPr>
        <p:spPr>
          <a:xfrm flipH="1">
            <a:off x="9707013" y="-662358"/>
            <a:ext cx="8495414" cy="84954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824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1B0F7-8018-54A9-965A-482E589DB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B4361-AA48-FDA2-35DA-8A644F04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8813" cy="1325563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v rámci 2. etapy obnovy TTZ (roky 11-25)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BCCEFA-7EBB-896F-2B3B-DAF627DAA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83137" cy="4764746"/>
          </a:xfrm>
        </p:spPr>
        <p:txBody>
          <a:bodyPr>
            <a:normAutofit/>
          </a:bodyPr>
          <a:lstStyle/>
          <a:p>
            <a:r>
              <a:rPr lang="sk-SK" sz="3200" b="1" dirty="0"/>
              <a:t>pokračovanie investícií </a:t>
            </a:r>
            <a:r>
              <a:rPr lang="sk-SK" sz="3200" dirty="0"/>
              <a:t>z 1. etapy (na základe investičného plánu predloženého a schváleného rok pred koncom 1. etapy) </a:t>
            </a:r>
            <a:br>
              <a:rPr lang="sk-SK" sz="3200" dirty="0"/>
            </a:br>
            <a:endParaRPr lang="sk-SK" sz="3200" dirty="0"/>
          </a:p>
          <a:p>
            <a:r>
              <a:rPr lang="sk-SK" sz="3200" dirty="0"/>
              <a:t>výroba tepla bude </a:t>
            </a:r>
            <a:r>
              <a:rPr lang="sk-SK" sz="3200" b="1" dirty="0"/>
              <a:t>100% zelená</a:t>
            </a:r>
            <a:r>
              <a:rPr lang="sk-SK" sz="3200" dirty="0"/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800" dirty="0"/>
              <a:t> len z OZE</a:t>
            </a:r>
          </a:p>
          <a:p>
            <a:pPr marL="0" indent="0">
              <a:buNone/>
            </a:pPr>
            <a:endParaRPr lang="sk-SK" sz="32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FD2F2EA-5168-8A92-FB1C-C8803128B332}"/>
              </a:ext>
            </a:extLst>
          </p:cNvPr>
          <p:cNvSpPr/>
          <p:nvPr/>
        </p:nvSpPr>
        <p:spPr>
          <a:xfrm>
            <a:off x="9707013" y="-662358"/>
            <a:ext cx="8495414" cy="84954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318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02EE5-160B-A616-32D8-8E457B1FC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58494-3096-62D5-19B7-37135F08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993" y="417495"/>
            <a:ext cx="8868813" cy="1325563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Odberné miesta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5850EDE3-E990-1E4A-AA14-F203948F4F36}"/>
              </a:ext>
            </a:extLst>
          </p:cNvPr>
          <p:cNvSpPr/>
          <p:nvPr/>
        </p:nvSpPr>
        <p:spPr>
          <a:xfrm>
            <a:off x="-5779421" y="-993098"/>
            <a:ext cx="8495414" cy="84954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4FDB5813-FDA9-3F19-9947-BF5AE4700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33727"/>
              </p:ext>
            </p:extLst>
          </p:nvPr>
        </p:nvGraphicFramePr>
        <p:xfrm>
          <a:off x="3185007" y="1621656"/>
          <a:ext cx="8026400" cy="406717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296883">
                  <a:extLst>
                    <a:ext uri="{9D8B030D-6E8A-4147-A177-3AD203B41FA5}">
                      <a16:colId xmlns:a16="http://schemas.microsoft.com/office/drawing/2014/main" val="2127675248"/>
                    </a:ext>
                  </a:extLst>
                </a:gridCol>
                <a:gridCol w="1779767">
                  <a:extLst>
                    <a:ext uri="{9D8B030D-6E8A-4147-A177-3AD203B41FA5}">
                      <a16:colId xmlns:a16="http://schemas.microsoft.com/office/drawing/2014/main" val="2257011315"/>
                    </a:ext>
                  </a:extLst>
                </a:gridCol>
                <a:gridCol w="1218236">
                  <a:extLst>
                    <a:ext uri="{9D8B030D-6E8A-4147-A177-3AD203B41FA5}">
                      <a16:colId xmlns:a16="http://schemas.microsoft.com/office/drawing/2014/main" val="3771817235"/>
                    </a:ext>
                  </a:extLst>
                </a:gridCol>
                <a:gridCol w="1551348">
                  <a:extLst>
                    <a:ext uri="{9D8B030D-6E8A-4147-A177-3AD203B41FA5}">
                      <a16:colId xmlns:a16="http://schemas.microsoft.com/office/drawing/2014/main" val="292069974"/>
                    </a:ext>
                  </a:extLst>
                </a:gridCol>
                <a:gridCol w="1180166">
                  <a:extLst>
                    <a:ext uri="{9D8B030D-6E8A-4147-A177-3AD203B41FA5}">
                      <a16:colId xmlns:a16="http://schemas.microsoft.com/office/drawing/2014/main" val="356875368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 dirty="0">
                          <a:effectLst/>
                        </a:rPr>
                        <a:t>KOTOLNE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700" b="1" u="none" strike="noStrike" dirty="0">
                          <a:effectLst/>
                        </a:rPr>
                        <a:t>PRIEMERNÝ VEK (roky)</a:t>
                      </a:r>
                      <a:endParaRPr lang="sk-SK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700" b="1" u="none" strike="noStrike" dirty="0">
                          <a:effectLst/>
                        </a:rPr>
                        <a:t>INŠT.VÝKON (</a:t>
                      </a:r>
                      <a:r>
                        <a:rPr lang="sk-SK" sz="1700" b="1" u="none" strike="noStrike" dirty="0" err="1">
                          <a:effectLst/>
                        </a:rPr>
                        <a:t>MWt</a:t>
                      </a:r>
                      <a:r>
                        <a:rPr lang="sk-SK" sz="1700" b="1" u="none" strike="noStrike" dirty="0">
                          <a:effectLst/>
                        </a:rPr>
                        <a:t>) </a:t>
                      </a:r>
                      <a:endParaRPr lang="sk-SK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700" b="1" u="none" strike="noStrike" dirty="0">
                          <a:effectLst/>
                        </a:rPr>
                        <a:t>ODB. MIESTA</a:t>
                      </a:r>
                      <a:endParaRPr lang="sk-SK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700" b="1" u="none" strike="noStrike" dirty="0">
                          <a:effectLst/>
                        </a:rPr>
                        <a:t>PORADIE</a:t>
                      </a:r>
                      <a:endParaRPr lang="sk-SK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3823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700" u="none" strike="noStrike" dirty="0">
                          <a:effectLst/>
                        </a:rPr>
                        <a:t>KADNÁROVA 3</a:t>
                      </a:r>
                      <a:endParaRPr lang="sk-SK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21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10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38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1.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180696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700" u="none" strike="noStrike" dirty="0">
                          <a:effectLst/>
                        </a:rPr>
                        <a:t>ZÁHUMENICE</a:t>
                      </a:r>
                      <a:endParaRPr lang="sk-SK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17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10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42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2.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222916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700" u="none" strike="noStrike" dirty="0">
                          <a:effectLst/>
                        </a:rPr>
                        <a:t>EXPERIMENT-Hečkova 3</a:t>
                      </a:r>
                      <a:endParaRPr lang="sk-SK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28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5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15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3.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513585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700" u="none" strike="noStrike" dirty="0">
                          <a:effectLst/>
                        </a:rPr>
                        <a:t>KOMISÁRKY</a:t>
                      </a:r>
                      <a:endParaRPr lang="sk-SK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30,5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4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22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4.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468604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700" u="none" strike="noStrike" dirty="0">
                          <a:effectLst/>
                        </a:rPr>
                        <a:t>BARÓNKA 4</a:t>
                      </a:r>
                      <a:endParaRPr lang="sk-SK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 dirty="0">
                          <a:effectLst/>
                        </a:rPr>
                        <a:t>16</a:t>
                      </a:r>
                      <a:endParaRPr lang="sk-SK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2,5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11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5.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1672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700" u="none" strike="noStrike">
                          <a:effectLst/>
                        </a:rPr>
                        <a:t>BARÓNKA 1</a:t>
                      </a:r>
                      <a:endParaRPr lang="sk-SK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32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2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4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6.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64338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700" u="none" strike="noStrike" dirty="0">
                          <a:effectLst/>
                        </a:rPr>
                        <a:t>BARÓNKA 5</a:t>
                      </a:r>
                      <a:endParaRPr lang="sk-SK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16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 dirty="0">
                          <a:effectLst/>
                        </a:rPr>
                        <a:t>2</a:t>
                      </a:r>
                      <a:endParaRPr lang="sk-SK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5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7.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47381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700" u="none" strike="noStrike">
                          <a:effectLst/>
                        </a:rPr>
                        <a:t>BARÓNKA 2</a:t>
                      </a:r>
                      <a:endParaRPr lang="sk-SK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 dirty="0">
                          <a:effectLst/>
                        </a:rPr>
                        <a:t>24,6</a:t>
                      </a:r>
                      <a:endParaRPr lang="sk-SK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1,5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7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8.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730809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700" u="none" strike="noStrike">
                          <a:effectLst/>
                        </a:rPr>
                        <a:t>KUBAČOVA 21 - DK</a:t>
                      </a:r>
                      <a:endParaRPr lang="sk-SK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 dirty="0">
                          <a:effectLst/>
                        </a:rPr>
                        <a:t>4</a:t>
                      </a:r>
                      <a:endParaRPr lang="sk-SK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0,15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 dirty="0">
                          <a:effectLst/>
                        </a:rPr>
                        <a:t>1</a:t>
                      </a:r>
                      <a:endParaRPr lang="sk-SK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9.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354781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700" u="none" strike="noStrike">
                          <a:effectLst/>
                        </a:rPr>
                        <a:t>DOPRAVNÁ 57 - DK</a:t>
                      </a:r>
                      <a:endParaRPr lang="sk-SK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-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 dirty="0">
                          <a:effectLst/>
                        </a:rPr>
                        <a:t>0,073</a:t>
                      </a:r>
                      <a:endParaRPr lang="sk-SK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 dirty="0">
                          <a:effectLst/>
                        </a:rPr>
                        <a:t>1</a:t>
                      </a:r>
                      <a:endParaRPr lang="sk-SK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10.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982919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700" u="none" strike="noStrike">
                          <a:effectLst/>
                        </a:rPr>
                        <a:t>DETVIANSKA 12 - DK</a:t>
                      </a:r>
                      <a:endParaRPr lang="sk-SK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-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 dirty="0">
                          <a:effectLst/>
                        </a:rPr>
                        <a:t>0,036</a:t>
                      </a:r>
                      <a:endParaRPr lang="sk-SK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 dirty="0">
                          <a:effectLst/>
                        </a:rPr>
                        <a:t>1</a:t>
                      </a:r>
                      <a:endParaRPr lang="sk-SK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 dirty="0">
                          <a:effectLst/>
                        </a:rPr>
                        <a:t>11.</a:t>
                      </a:r>
                      <a:endParaRPr lang="sk-SK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139797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700" u="none" strike="noStrike">
                          <a:effectLst/>
                        </a:rPr>
                        <a:t>ZŠ - HUBENÉHO 25 - DK</a:t>
                      </a:r>
                      <a:endParaRPr lang="sk-SK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>
                          <a:effectLst/>
                        </a:rPr>
                        <a:t>-</a:t>
                      </a:r>
                      <a:endParaRPr lang="sk-SK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 dirty="0">
                          <a:effectLst/>
                        </a:rPr>
                        <a:t>1</a:t>
                      </a:r>
                      <a:endParaRPr lang="sk-SK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700" u="none" strike="noStrike" dirty="0">
                          <a:effectLst/>
                        </a:rPr>
                        <a:t>12.</a:t>
                      </a:r>
                      <a:endParaRPr lang="sk-SK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76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71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C1B74-3633-DCE2-D096-702CF69D1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DDD2D-EACD-DDE8-9090-03438475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073" y="365125"/>
            <a:ext cx="8398727" cy="1325563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čo sa súťaží?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721EFD-78E9-5B5F-1162-C157EB90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072" y="1825625"/>
            <a:ext cx="8398727" cy="1999243"/>
          </a:xfrm>
        </p:spPr>
        <p:txBody>
          <a:bodyPr/>
          <a:lstStyle/>
          <a:p>
            <a:pPr marL="0" indent="0">
              <a:buNone/>
            </a:pPr>
            <a:r>
              <a:rPr lang="sk-SK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k-S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pri </a:t>
            </a:r>
            <a:r>
              <a:rPr lang="sk-S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najefektívnejšej výrobe tepla</a:t>
            </a:r>
            <a:r>
              <a:rPr lang="sk-S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bude dodávať </a:t>
            </a:r>
            <a:r>
              <a:rPr lang="sk-S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najlacnejšie teplo na obdobie 10 r</a:t>
            </a:r>
            <a:r>
              <a:rPr lang="sk-S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od uzavretia zmluvy, a to po zohľadnení odpočítania „zľavy“ pre vybrané inštitúcie.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93CBF74-888B-6BFA-B9E4-5CC2AE637404}"/>
              </a:ext>
            </a:extLst>
          </p:cNvPr>
          <p:cNvSpPr/>
          <p:nvPr/>
        </p:nvSpPr>
        <p:spPr>
          <a:xfrm>
            <a:off x="-5779421" y="-993098"/>
            <a:ext cx="8495414" cy="84954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F20EB2E-6FA8-0A40-329F-87BB095DE2FB}"/>
              </a:ext>
            </a:extLst>
          </p:cNvPr>
          <p:cNvGrpSpPr/>
          <p:nvPr/>
        </p:nvGrpSpPr>
        <p:grpSpPr>
          <a:xfrm>
            <a:off x="2955072" y="4334702"/>
            <a:ext cx="8170280" cy="584775"/>
            <a:chOff x="3362482" y="4312399"/>
            <a:chExt cx="8170280" cy="584775"/>
          </a:xfrm>
        </p:grpSpPr>
        <p:sp>
          <p:nvSpPr>
            <p:cNvPr id="5" name="BlokTextu 4">
              <a:extLst>
                <a:ext uri="{FF2B5EF4-FFF2-40B4-BE49-F238E27FC236}">
                  <a16:creationId xmlns:a16="http://schemas.microsoft.com/office/drawing/2014/main" id="{FBDA72D0-06DF-4506-70BB-0FD9579E376F}"/>
                </a:ext>
              </a:extLst>
            </p:cNvPr>
            <p:cNvSpPr txBox="1"/>
            <p:nvPr/>
          </p:nvSpPr>
          <p:spPr>
            <a:xfrm>
              <a:off x="3487914" y="4427035"/>
              <a:ext cx="2685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1" dirty="0"/>
                <a:t>VÝROBA a DISTRIBÚCIA</a:t>
              </a:r>
            </a:p>
          </p:txBody>
        </p:sp>
        <p:sp>
          <p:nvSpPr>
            <p:cNvPr id="6" name="BlokTextu 5">
              <a:extLst>
                <a:ext uri="{FF2B5EF4-FFF2-40B4-BE49-F238E27FC236}">
                  <a16:creationId xmlns:a16="http://schemas.microsoft.com/office/drawing/2014/main" id="{837F6E21-B36D-0AC5-D7DB-B16E60F4BA04}"/>
                </a:ext>
              </a:extLst>
            </p:cNvPr>
            <p:cNvSpPr txBox="1"/>
            <p:nvPr/>
          </p:nvSpPr>
          <p:spPr>
            <a:xfrm>
              <a:off x="6084849" y="4404733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dirty="0"/>
                <a:t>x</a:t>
              </a:r>
            </a:p>
          </p:txBody>
        </p:sp>
        <p:sp>
          <p:nvSpPr>
            <p:cNvPr id="7" name="BlokTextu 6">
              <a:extLst>
                <a:ext uri="{FF2B5EF4-FFF2-40B4-BE49-F238E27FC236}">
                  <a16:creationId xmlns:a16="http://schemas.microsoft.com/office/drawing/2014/main" id="{FCCB8FA0-F5FB-AC1B-10CD-13982DB26A47}"/>
                </a:ext>
              </a:extLst>
            </p:cNvPr>
            <p:cNvSpPr txBox="1"/>
            <p:nvPr/>
          </p:nvSpPr>
          <p:spPr>
            <a:xfrm>
              <a:off x="6299209" y="4427035"/>
              <a:ext cx="17411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1" dirty="0"/>
                <a:t>CENA (</a:t>
              </a:r>
              <a:r>
                <a:rPr lang="sk-SK" sz="2000" dirty="0"/>
                <a:t>v MWh)</a:t>
              </a:r>
              <a:endParaRPr lang="sk-SK" sz="2000" b="1" dirty="0"/>
            </a:p>
          </p:txBody>
        </p:sp>
        <p:sp>
          <p:nvSpPr>
            <p:cNvPr id="8" name="BlokTextu 7">
              <a:extLst>
                <a:ext uri="{FF2B5EF4-FFF2-40B4-BE49-F238E27FC236}">
                  <a16:creationId xmlns:a16="http://schemas.microsoft.com/office/drawing/2014/main" id="{15441E65-4B66-D8FC-C311-557F3889AF71}"/>
                </a:ext>
              </a:extLst>
            </p:cNvPr>
            <p:cNvSpPr txBox="1"/>
            <p:nvPr/>
          </p:nvSpPr>
          <p:spPr>
            <a:xfrm>
              <a:off x="7948257" y="4312399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3200" dirty="0"/>
                <a:t>-</a:t>
              </a: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50932096-3F0E-2CDA-E375-EFFEE1D8650E}"/>
                </a:ext>
              </a:extLst>
            </p:cNvPr>
            <p:cNvSpPr txBox="1"/>
            <p:nvPr/>
          </p:nvSpPr>
          <p:spPr>
            <a:xfrm>
              <a:off x="7826031" y="4373955"/>
              <a:ext cx="339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dirty="0"/>
                <a:t>)</a:t>
              </a:r>
            </a:p>
          </p:txBody>
        </p:sp>
        <p:sp>
          <p:nvSpPr>
            <p:cNvPr id="12" name="BlokTextu 11">
              <a:extLst>
                <a:ext uri="{FF2B5EF4-FFF2-40B4-BE49-F238E27FC236}">
                  <a16:creationId xmlns:a16="http://schemas.microsoft.com/office/drawing/2014/main" id="{8BCB3840-FA38-2579-BEF6-6F02E3B28ECC}"/>
                </a:ext>
              </a:extLst>
            </p:cNvPr>
            <p:cNvSpPr txBox="1"/>
            <p:nvPr/>
          </p:nvSpPr>
          <p:spPr>
            <a:xfrm>
              <a:off x="3362482" y="4404733"/>
              <a:ext cx="263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dirty="0"/>
                <a:t>(</a:t>
              </a:r>
            </a:p>
          </p:txBody>
        </p:sp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48A70571-CE32-9064-4BC2-6956ACE75A9F}"/>
                </a:ext>
              </a:extLst>
            </p:cNvPr>
            <p:cNvSpPr txBox="1"/>
            <p:nvPr/>
          </p:nvSpPr>
          <p:spPr>
            <a:xfrm>
              <a:off x="8162617" y="4427035"/>
              <a:ext cx="853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1" dirty="0"/>
                <a:t>ZĽAVA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051B515B-DBC7-87B0-6AB0-B0D6FBE279E4}"/>
                </a:ext>
              </a:extLst>
            </p:cNvPr>
            <p:cNvSpPr txBox="1"/>
            <p:nvPr/>
          </p:nvSpPr>
          <p:spPr>
            <a:xfrm>
              <a:off x="8980781" y="4411429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dirty="0"/>
                <a:t>=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61B2FC91-CD29-B6FF-A270-9A7B94BA8F30}"/>
                </a:ext>
              </a:extLst>
            </p:cNvPr>
            <p:cNvSpPr txBox="1"/>
            <p:nvPr/>
          </p:nvSpPr>
          <p:spPr>
            <a:xfrm>
              <a:off x="9215461" y="4312399"/>
              <a:ext cx="23173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/>
                <a:t>Výsledná cena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76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B51C2-1204-B63B-F69F-E8DF8FE17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9966F65-8ECA-0313-ABD8-4C590BBB3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038781"/>
              </p:ext>
            </p:extLst>
          </p:nvPr>
        </p:nvGraphicFramePr>
        <p:xfrm>
          <a:off x="571191" y="2090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1DEAAF59-F71B-5A6D-E6FF-236964EC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8813" cy="1325563"/>
          </a:xfrm>
        </p:spPr>
        <p:txBody>
          <a:bodyPr>
            <a:normAutofit fontScale="90000"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Časová os súťaže rokovacieho konania so zverejnením </a:t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/>
              <a:t>(predpoklad 7 – 8 mesiacov)</a:t>
            </a:r>
            <a:endParaRPr lang="sk-SK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DA2C159-26EC-62E0-CD16-095480F3EBCA}"/>
              </a:ext>
            </a:extLst>
          </p:cNvPr>
          <p:cNvSpPr/>
          <p:nvPr/>
        </p:nvSpPr>
        <p:spPr>
          <a:xfrm>
            <a:off x="9707013" y="-662358"/>
            <a:ext cx="8495414" cy="849541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48E98B4-DBAE-8B1A-5219-98DEB903B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924575"/>
              </p:ext>
            </p:extLst>
          </p:nvPr>
        </p:nvGraphicFramePr>
        <p:xfrm>
          <a:off x="1663854" y="27181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Šípka: zakrivená doľava 8">
            <a:extLst>
              <a:ext uri="{FF2B5EF4-FFF2-40B4-BE49-F238E27FC236}">
                <a16:creationId xmlns:a16="http://schemas.microsoft.com/office/drawing/2014/main" id="{481C11E5-9B24-4BCD-C83F-384DC3D70D98}"/>
              </a:ext>
            </a:extLst>
          </p:cNvPr>
          <p:cNvSpPr/>
          <p:nvPr/>
        </p:nvSpPr>
        <p:spPr>
          <a:xfrm flipH="1">
            <a:off x="1077332" y="3778554"/>
            <a:ext cx="718013" cy="1325563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7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786D9-4207-6B1B-F07B-6E23C8481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983C3-B797-D7C5-E0CF-E4ADD49D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8813" cy="1325563"/>
          </a:xfrm>
        </p:spPr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Požiadavky na kvalifikáciu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3BC048-7658-0C52-3733-05240916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83137" cy="4764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/>
              <a:t>Minimálna </a:t>
            </a:r>
            <a:r>
              <a:rPr lang="sk-SK" sz="3200" b="1" dirty="0"/>
              <a:t>výška obratu </a:t>
            </a:r>
            <a:r>
              <a:rPr lang="sk-SK" sz="3200" dirty="0"/>
              <a:t>za posledné tri hospodárske roky: </a:t>
            </a:r>
            <a:r>
              <a:rPr lang="sk-SK" sz="3200" b="1" dirty="0"/>
              <a:t>20 mil. EUR </a:t>
            </a:r>
            <a:br>
              <a:rPr lang="sk-SK" sz="3200" b="1" dirty="0"/>
            </a:br>
            <a:br>
              <a:rPr lang="sk-SK" sz="3200" b="1" dirty="0"/>
            </a:br>
            <a:r>
              <a:rPr lang="sk-SK" sz="3200" b="1" dirty="0"/>
              <a:t>Referencie: </a:t>
            </a:r>
            <a:r>
              <a:rPr lang="sk-SK" sz="3200" dirty="0"/>
              <a:t>za </a:t>
            </a:r>
            <a:r>
              <a:rPr lang="sk-SK" sz="3200" b="1" dirty="0"/>
              <a:t>posledné 3 roky</a:t>
            </a:r>
            <a:r>
              <a:rPr lang="sk-SK" sz="3200" dirty="0"/>
              <a:t> od vyhlásenia verejného obstarávania prevádzkoval decentralizované teplárenské sústavy – zdroj + vonkajšie tepelné rozvody, s minimálnym inštalovaným tepelným </a:t>
            </a:r>
            <a:r>
              <a:rPr lang="sk-SK" sz="3200" b="1" dirty="0"/>
              <a:t>výkonom 10 </a:t>
            </a:r>
            <a:r>
              <a:rPr lang="sk-SK" sz="3200" b="1" dirty="0" err="1"/>
              <a:t>MWt</a:t>
            </a:r>
            <a:r>
              <a:rPr lang="sk-SK" sz="3200" b="1" dirty="0"/>
              <a:t>.</a:t>
            </a:r>
            <a:endParaRPr lang="sk-SK" sz="32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4A01FCFF-BD9A-5822-1EF6-B93A2474FF53}"/>
              </a:ext>
            </a:extLst>
          </p:cNvPr>
          <p:cNvSpPr/>
          <p:nvPr/>
        </p:nvSpPr>
        <p:spPr>
          <a:xfrm>
            <a:off x="9707013" y="-662358"/>
            <a:ext cx="8495414" cy="84954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26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4C322-639A-E1BA-05CD-F462F9313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2D368-6695-1528-F7B7-A5690C1F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073" y="365125"/>
            <a:ext cx="8398727" cy="1325563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Experti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17CB72B8-0727-53FF-49C5-5412447D6B9F}"/>
              </a:ext>
            </a:extLst>
          </p:cNvPr>
          <p:cNvSpPr/>
          <p:nvPr/>
        </p:nvSpPr>
        <p:spPr>
          <a:xfrm flipH="1">
            <a:off x="-5779421" y="-993098"/>
            <a:ext cx="8495414" cy="84954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C65ED752-0499-D742-5CBB-477212335F19}"/>
              </a:ext>
            </a:extLst>
          </p:cNvPr>
          <p:cNvSpPr txBox="1"/>
          <p:nvPr/>
        </p:nvSpPr>
        <p:spPr>
          <a:xfrm>
            <a:off x="2564782" y="1446262"/>
            <a:ext cx="9106518" cy="623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7000"/>
              </a:lnSpc>
            </a:pPr>
            <a:endParaRPr lang="sk-SK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Hlavný inžinier projektu</a:t>
            </a:r>
            <a:r>
              <a:rPr lang="sk-S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strojná, resp. elektro - profesia</a:t>
            </a:r>
          </a:p>
          <a:p>
            <a:pPr lvl="1">
              <a:lnSpc>
                <a:spcPct val="107000"/>
              </a:lnSpc>
            </a:pPr>
            <a:endParaRPr lang="sk-SK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Strojný inžinier  1</a:t>
            </a:r>
            <a:r>
              <a:rPr lang="sk-S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 autorizačnou </a:t>
            </a:r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červenou pečiatkou“ pre komplexné architektonické a inžinierske stavby a súvisiace technické poradenstvo, podkategória 240, komplexné priemyselné stavby; primerané skúsenosti</a:t>
            </a:r>
          </a:p>
          <a:p>
            <a:pPr lvl="1">
              <a:lnSpc>
                <a:spcPct val="107000"/>
              </a:lnSpc>
            </a:pPr>
            <a:endParaRPr lang="sk-SK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Strojný inžinier  2</a:t>
            </a:r>
            <a:r>
              <a:rPr lang="sk-S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 autorizačnou „modrou pečiatkou“ inžiniera pre technické, technologické a energetické vybavenie stavieb, podkategória 540, tepelné zariadenia; primerané skúsenosti</a:t>
            </a:r>
          </a:p>
          <a:p>
            <a:pPr lvl="1">
              <a:lnSpc>
                <a:spcPct val="107000"/>
              </a:lnSpc>
            </a:pPr>
            <a:endParaRPr lang="sk-SK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br>
              <a:rPr lang="sk-S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317240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Širokouhlá</PresentationFormat>
  <Paragraphs>129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Segoe UI</vt:lpstr>
      <vt:lpstr>Motív Office</vt:lpstr>
      <vt:lpstr>Prezentácia programu PowerPoint</vt:lpstr>
      <vt:lpstr>Predmet zákazky</vt:lpstr>
      <vt:lpstr>1. etapy obnovy TTZ (roky 1-10)</vt:lpstr>
      <vt:lpstr>Priority v rámci 2. etapy obnovy TTZ (roky 11-25)</vt:lpstr>
      <vt:lpstr>Odberné miesta</vt:lpstr>
      <vt:lpstr>O čo sa súťaží?</vt:lpstr>
      <vt:lpstr>Časová os súťaže rokovacieho konania so zverejnením  (predpoklad 7 – 8 mesiacov)</vt:lpstr>
      <vt:lpstr>Požiadavky na kvalifikáciu</vt:lpstr>
      <vt:lpstr>Experti</vt:lpstr>
      <vt:lpstr>Experti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Turčan</dc:creator>
  <cp:lastModifiedBy>Karol Meliška</cp:lastModifiedBy>
  <cp:revision>17</cp:revision>
  <cp:lastPrinted>2024-10-23T12:18:31Z</cp:lastPrinted>
  <dcterms:created xsi:type="dcterms:W3CDTF">2024-10-20T18:29:40Z</dcterms:created>
  <dcterms:modified xsi:type="dcterms:W3CDTF">2024-10-23T12:20:09Z</dcterms:modified>
</cp:coreProperties>
</file>