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2" r:id="rId6"/>
    <p:sldId id="263" r:id="rId7"/>
    <p:sldId id="267" r:id="rId8"/>
    <p:sldId id="268" r:id="rId9"/>
    <p:sldId id="269" r:id="rId10"/>
    <p:sldId id="274" r:id="rId11"/>
    <p:sldId id="275" r:id="rId12"/>
    <p:sldId id="270" r:id="rId13"/>
    <p:sldId id="272" r:id="rId14"/>
    <p:sldId id="276" r:id="rId15"/>
  </p:sldIdLst>
  <p:sldSz cx="12192000" cy="6858000"/>
  <p:notesSz cx="6797675" cy="9929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4B921F-173D-AA1F-117F-9DE09FE87DC5}" name="Karol Meliška" initials="KM" userId="Karol Meliška" providerId="None"/>
  <p188:author id="{00E88166-541D-5B85-E838-5C2A609E6A4D}" name="Korduliaková Renáta, JUDr." initials="KRJ" userId="S-1-5-21-792360820-77817213-1159422225-371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074"/>
    <a:srgbClr val="F4862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B81E-31FC-4595-96E4-8702BCCF6326}" type="datetimeFigureOut">
              <a:rPr lang="sk-SK" smtClean="0"/>
              <a:t>23. 10. 2024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6FD04-A93D-45BC-8FEC-A547C8FAA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315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2689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5924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32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91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9309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789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3399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479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3537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5245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3997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2607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6FD04-A93D-45BC-8FEC-A547C8FAA6A3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672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BF5AD-0B8E-6CC6-C1B5-00A98973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1BAA9A-1C9A-E235-EC56-48ABAB1FF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D8A42CA-6C45-9AB5-1515-BA708554B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9F05F59-32A8-0C9D-DF11-864630A86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4AA113D-18C3-7833-42D6-0FD15A9E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4791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9F186-C73B-921D-BB7E-75F4CC80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E86DBBD-402E-3DEF-AF2D-DB98C17AB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D9D7FBC-931A-7F18-C3B4-597A621F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781A2F-EE5F-9463-1347-B5108783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409F1BE-1700-4C71-FB8C-B6BC8FC53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39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D80C4D42-F1F4-91B8-E528-F16BDDE3D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72846CE-09A0-541A-DEE9-399680CAA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EF2B4E1-A3C9-CE43-E154-5E00DF49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0B12585-6FF7-E49F-FAE6-6D9473F7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1C3DFA-9A48-FA16-30D4-36D1022D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050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1605A-D283-5702-1B0B-C0C63531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9FB9D4-CBDC-1996-38EE-1AF6C4EF8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F21B5E9-5792-8F54-E8BD-E75CE5149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258D253-E998-5BD8-67FC-A824F04E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0DF2675-1B86-F0EF-6676-FC1B6F66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132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74040-9BAB-50EF-0EB0-692906AF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789675-D592-8C91-6D26-17569D273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6192365-7BBB-6C05-D4E7-846EA7FE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52C3AB3-2E27-0D52-5D62-C87C7A5D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693EF1F-09F5-D32B-A692-B061F2A4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9524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12278-9F1F-AC0F-896D-F86250C4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FD02EDC-83B2-93C9-DDB3-03426EC36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70F7D09-5537-A8C8-A709-03DB195B1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B01AD88-8887-2713-4187-78E07FEC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2865DAC-6FF6-A7F8-86E7-735D352E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054249E-13F7-25DF-72A4-84C50682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914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975C3-4B75-C952-9663-604EA43E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55E21A-9C9E-477F-939F-17924E198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3803531-5C0D-A92A-4FB0-4EB052271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C91F3E-ECAC-0B4E-D20A-9384F1C38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9AA2D17-E34C-B545-659B-EB0690D0B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4ED295A-F25F-5267-9267-7B8E02E9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162206E-124E-A0F4-F1D7-E51B0E2E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CBCF0FA-10AC-3E8D-94A6-FA5EE943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9681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AAC11-B43A-3CCE-4794-C5BC0A86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E82A068-8CF5-0646-941C-DEE56D69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42D9C13-6C1C-58C6-B375-880087D91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51A90C1-3BD1-B67A-5F2F-6A89F5132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189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2C76C64-E0D7-81C5-051B-85A70E52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4509742-3550-90EB-C13A-C8C0B7F7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6E027B7-AF97-D191-F6C4-54CBAFF4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8545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0E5F1-19F9-CB9B-3A70-63D947E0E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34A95E-F022-64B2-1388-A914270C4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BB5DA3-0032-368E-4EFD-B9CB160F1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071E0A3-BAD0-DBB9-E774-C02B7F07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343EB94-B1B9-E76F-6BA1-69B6CA850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2194471-ADC2-3FD0-6EE9-CEB1630A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138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AEC40-231A-0C53-C802-D8CD72A87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050E56B-7754-B368-B7E6-759A61DAA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99D8F7-6A56-DE86-79E9-8E55CB908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6FC0301-62F5-6D7B-7A17-726D61AB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5C063A1-2E8C-BEF7-A1B3-46C987F0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88900AF-047B-FCE0-364B-87D2C3AC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703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946FD9F-BA50-8DE2-D435-9855DFD7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16F4AC-F2E2-28A7-15B0-068A7057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5FB170B-6B19-DE74-1D32-FE166AB0B0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922914F-7946-24E9-940B-B0BE7D0AC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DC13D4-054F-B09D-659A-FE1B9D893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7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961809-319A-D11A-4468-F068F668D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984" y="4230093"/>
            <a:ext cx="4150581" cy="18001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5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ZMLUVA </a:t>
            </a:r>
            <a:r>
              <a:rPr lang="en-US" sz="2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NÁJME A </a:t>
            </a:r>
            <a:r>
              <a:rPr lang="en-US" sz="25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PREVÁDZKE SÚSTAVY TEPELNÝCH ZARIADENÍ NA VÝROBU A ROZVOD TEPLA</a:t>
            </a:r>
            <a:endParaRPr lang="en-US" sz="2500" b="1" i="0" kern="1200" cap="all" spc="3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27D0707-A859-CE0F-BB78-DC097BB606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05" y="1423878"/>
            <a:ext cx="11139778" cy="1336773"/>
          </a:xfrm>
          <a:prstGeom prst="rect">
            <a:avLst/>
          </a:prstGeom>
          <a:noFill/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4ED71BBD-52F9-271D-F10B-EF4572AA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6415" y="4230094"/>
            <a:ext cx="6235268" cy="18001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cap="all" spc="300" dirty="0"/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cap="all" spc="300" dirty="0"/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cap="all" spc="300" dirty="0"/>
              <a:t>Pre: </a:t>
            </a:r>
            <a:r>
              <a:rPr lang="en-US" sz="1700" cap="all" spc="300"/>
              <a:t>mestskú</a:t>
            </a:r>
            <a:r>
              <a:rPr lang="en-US" sz="1700" cap="all" spc="300" dirty="0"/>
              <a:t> </a:t>
            </a:r>
            <a:r>
              <a:rPr lang="en-US" sz="1700" cap="all" spc="300"/>
              <a:t>časť</a:t>
            </a:r>
            <a:r>
              <a:rPr lang="en-US" sz="1700" cap="all" spc="300" dirty="0"/>
              <a:t> </a:t>
            </a:r>
            <a:r>
              <a:rPr lang="en-US" sz="1700" cap="all" spc="300"/>
              <a:t>Rača</a:t>
            </a:r>
            <a:endParaRPr lang="en-US" sz="1700" cap="all" spc="300" dirty="0"/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cap="all" spc="300" dirty="0"/>
              <a:t>23/10/2024</a:t>
            </a:r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effectLst/>
            </a:endParaRPr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93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444517" cy="1021979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SANKCIE A UKONČENIE ZMLUVY</a:t>
            </a:r>
            <a:br>
              <a:rPr lang="sk-SK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k-SK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611086"/>
            <a:ext cx="9688296" cy="4261681"/>
          </a:xfrm>
        </p:spPr>
        <p:txBody>
          <a:bodyPr anchor="t">
            <a:normAutofit/>
          </a:bodyPr>
          <a:lstStyle/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zmluvná pokuta za porušenie IP 1 v danom roku PLUS sankcia za nesplnenie celkového IP 1 (po 10 roku) v podobe predčasného skončenia zmluvy,</a:t>
            </a: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zmluvná pokuta za porušenie IP 2 PLUS sankcia za čiastkové nesplnenie IP 2 – päťročné intervaly</a:t>
            </a: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zmluvná pokuta za porušenie povinností pri prevádzke – dispečing,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response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repair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skončenie zmluvy za najzávažnejšie porušenia zmluvy </a:t>
            </a: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zmluvná pokuta za nedodržanie pevnej - dohodnutej ceny ( po prepočte variabilných nákladov), a to vo výške súčinu skutočne dodaného tepla a rozdielu medzi dohodnutou a skutočne vyúčtovanou cenou</a:t>
            </a: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pokuta za nedodržanie dodávky tepla v stanovenom rozsahu a čase – kvality dodávky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k-SK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35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433632" cy="619208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CENA/ODPLATA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426029"/>
            <a:ext cx="9688296" cy="4446738"/>
          </a:xfrm>
        </p:spPr>
        <p:txBody>
          <a:bodyPr anchor="t"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nájomné plus jeho každoročná indexácia o mieru inflácie v SR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mimoriadne nájomné – záväzok na úhradu zostatkovej účtovnej hodnoty súčasnému prevádzkovateľovi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ena za dodávku tepla  - vysúťažená najnižšia cena PLUS úprava ceny za dodávku tepla každý rok len o variabilné náklady – skutočné náklady na nákup EE/plynu - nie však vyššie ako maximálna cena podľa cenového rozhodnutia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percentuálna zľava (%) z ceny tepla – pre samostatne stojace budovy užívané výhradne jednotlivými odberateľmi, ktorí sú v zriaďovateľskej pôsobnosti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Rače (školy, škôlky, zdravotné stredisko) – vysúťažená zľava sa uplatní z ceny vyúčtovanej po ročnom zúčtovaní – bez vplyvu na pravidlá rozpočítavania oprávnených nákladov pri zdroji tepla</a:t>
            </a:r>
          </a:p>
          <a:p>
            <a:pPr marL="45720" indent="0">
              <a:spcAft>
                <a:spcPts val="800"/>
              </a:spcAft>
              <a:buNone/>
            </a:pPr>
            <a:r>
              <a:rPr lang="sk-SK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finančného rizika</a:t>
            </a:r>
          </a:p>
          <a:p>
            <a:pPr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Rača neplatí odplatu za zabezpečenie prevádzky 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k-SK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8387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k-SK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18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688296" cy="1554952"/>
          </a:xfrm>
        </p:spPr>
        <p:txBody>
          <a:bodyPr anchor="b">
            <a:normAutofit fontScale="90000"/>
          </a:bodyPr>
          <a:lstStyle/>
          <a:p>
            <a:pPr>
              <a:spcAft>
                <a:spcPts val="800"/>
              </a:spcAft>
            </a:pPr>
            <a:b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PARTICIPÁCIA </a:t>
            </a:r>
            <a:r>
              <a:rPr lang="sk-SK" sz="2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ODBERATEĽOV</a:t>
            </a: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RAČE a </a:t>
            </a:r>
            <a:r>
              <a:rPr lang="sk-SK" sz="2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 NA BENEFITOCH </a:t>
            </a:r>
            <a:b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 PREVÁDZKY TEPELNÉHO HOSPODÁRSTVA TREŤOU STRANOU („City </a:t>
            </a:r>
            <a:r>
              <a:rPr lang="sk-SK" sz="2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Benefits</a:t>
            </a: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2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Agreement</a:t>
            </a: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“)</a:t>
            </a:r>
            <a:b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057400"/>
            <a:ext cx="9688296" cy="3815367"/>
          </a:xfrm>
        </p:spPr>
        <p:txBody>
          <a:bodyPr anchor="t">
            <a:normAutofit/>
          </a:bodyPr>
          <a:lstStyle/>
          <a:p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percentuálna zľava (%) z ceny tepla – pre samostatne stojace budovy užívané výhradne jednotlivými odberateľmi, ktorí sú v zriaďovateľskej pôsobnosti  Rače (školy, škôlky, zdravotné stredisko) – vysúťažená zľava sa uplatní z ceny vyúčtovanej po ročnom zúčtovaní – bez vplyvu na pravidlá rozpočítavania oprávnených nákladov pri zdroji tepla</a:t>
            </a:r>
          </a:p>
          <a:p>
            <a:pPr marL="0" indent="0">
              <a:buNone/>
            </a:pP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zveľadenie Predmetu nájmu –opláštenie budov, strechy, okná – v zmysle odsúhlasené areálu – v rámci stanovených finančných limitov - 150000/5rokov, 30 000/rok</a:t>
            </a:r>
          </a:p>
          <a:p>
            <a:pPr marL="0" indent="0">
              <a:buNone/>
            </a:pP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sk-SK" sz="1900" dirty="0">
                <a:latin typeface="Aptos" panose="020B0004020202020204" pitchFamily="34" charset="0"/>
              </a:rPr>
              <a:t>garantovaná fixná zložka ceny na 10 rokov</a:t>
            </a:r>
          </a:p>
          <a:p>
            <a:endParaRPr lang="sk-SK" sz="2000" dirty="0">
              <a:latin typeface="Aptos" panose="020B00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75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400974" cy="651865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PRÍLOHY ZMLUVY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469571"/>
            <a:ext cx="9688296" cy="4403196"/>
          </a:xfrm>
        </p:spPr>
        <p:txBody>
          <a:bodyPr anchor="t">
            <a:normAutofit lnSpcReduction="1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 1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predmet nájmu – zdroje, rozvody, OST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grafické zobrazenie okruhov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technické požiadavky na realizáciu modernizácie / rekonštrukcie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časti tepelných zariadení vo vlastníctve a správe Rače ako aj k tým, ku ktorým nemá žiaden právny vzťah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metodika výpočtu ceny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vzorec pre  výpočet efektívnosti investície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vzor bankovej záruky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vzor záruky materskej spoločnosti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iné zmluvy:</a:t>
            </a:r>
          </a:p>
          <a:p>
            <a:pPr marL="539750" indent="-269875">
              <a:buFont typeface="Courier New" panose="02070309020205020404" pitchFamily="49" charset="0"/>
              <a:buChar char="o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individuálne zmluvy medzi organizáciami v zriaďovateľskej pôsobnosti Rače</a:t>
            </a:r>
            <a:endParaRPr lang="sk-SK" sz="13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sz="13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3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1601D-E49B-EE08-0FA6-E4C1B118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58005"/>
            <a:ext cx="10515600" cy="2004470"/>
          </a:xfrm>
        </p:spPr>
        <p:txBody>
          <a:bodyPr>
            <a:normAutofit/>
          </a:bodyPr>
          <a:lstStyle/>
          <a:p>
            <a:r>
              <a:rPr lang="sk-SK" sz="3000"/>
              <a:t>Ďakujeme za pozornosť.</a:t>
            </a:r>
            <a:endParaRPr lang="sk-SK" sz="3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8AF254-63E0-5053-4850-5FB69CE6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558005"/>
            <a:ext cx="10515600" cy="3531646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331BC33-7FAF-DB88-1BD7-BAC2414EF0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437"/>
            <a:ext cx="11445264" cy="170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55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BD8C1C-3CE7-FFCE-9E45-87BA85ED0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8922003" cy="1114937"/>
          </a:xfrm>
        </p:spPr>
        <p:txBody>
          <a:bodyPr anchor="b">
            <a:normAutofit fontScale="90000"/>
          </a:bodyPr>
          <a:lstStyle/>
          <a:p>
            <a:b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  ZMLUVY</a:t>
            </a:r>
            <a:br>
              <a:rPr lang="sk-SK" sz="3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k-SK" sz="37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D9AB64B-6222-A386-0441-53C92C907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803" y="1616958"/>
            <a:ext cx="9688296" cy="3727777"/>
          </a:xfrm>
        </p:spPr>
        <p:txBody>
          <a:bodyPr anchor="t"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bezpečná, spoľahlivá a hospodárna prevádzka sústavy tepelných zariadení na výrobu a rozvod tepla prenajatých úspešnému uchádzačovi na základe Zmluvy a zásobovanie tepla a teplej vody pre odberateľov na vymedzenom území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Rača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modernizácia - zabezpečenie investícií do sústavy tepelných zariadení vzhľadom na súčasný technický stav sústavy tepelných zariadení na výrobu a rozvod tepla pri zvýšení efektívnosti investícií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ekologizácia a súlad s právnou úpravou - zabezpečenie investícií potrebných pre dosiahnutie súladu s právnou úpravu, cieľmi, politikou a stratégiu Európskej únie ako aj Slovenskej republiky v oblasti energetiky a ochrany klímy (zelené verejné obstarávanie –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Green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Deal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ontrola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 z hľadiska udržateľnosti vývoja cien za dodávku tepla (sociálny aspekt)</a:t>
            </a:r>
          </a:p>
          <a:p>
            <a:endParaRPr lang="sk-SK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C9E105-4DE0-A181-7ACE-7314585B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200783" cy="635403"/>
          </a:xfrm>
        </p:spPr>
        <p:txBody>
          <a:bodyPr anchor="b">
            <a:normAutofit/>
          </a:bodyPr>
          <a:lstStyle/>
          <a:p>
            <a:r>
              <a:rPr lang="sk-SK" sz="25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PREDMET a ÚČEL ZMLUVY</a:t>
            </a:r>
            <a:endParaRPr lang="sk-SK" sz="25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196414-7D8A-1CBB-294E-A0ED45C6F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408386"/>
            <a:ext cx="9688296" cy="4464381"/>
          </a:xfrm>
        </p:spPr>
        <p:txBody>
          <a:bodyPr anchor="t">
            <a:normAutofit fontScale="70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nájom sústavy tepelných zariadení na výrobu a rozvod tepla – vo vlastníctve a v správe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princípy a pravidlá prevádzky tepelných zariadení na výrobu a rozvod tepla </a:t>
            </a:r>
            <a:r>
              <a:rPr lang="sk-SK" sz="2500" kern="100" dirty="0">
                <a:effectLst/>
                <a:latin typeface="Aptos" panose="020B00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za účelom zabezpečenia výroby a rozvodu tepla a teplej vody pre Raču a organizácie v zriaďovateľskej pôsobnosti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m.č</a:t>
            </a:r>
            <a:r>
              <a:rPr lang="sk-SK" sz="2500" kern="100" dirty="0">
                <a:effectLst/>
                <a:latin typeface="Aptos" panose="020B00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. Rače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chranné mechanizmy:</a:t>
            </a:r>
          </a:p>
          <a:p>
            <a:pPr marL="719138" lvl="0" indent="-363538">
              <a:buFont typeface="Courier New" panose="02070309020205020404" pitchFamily="49" charset="0"/>
              <a:buChar char="o"/>
            </a:pPr>
            <a:r>
              <a:rPr lang="sk-SK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ylúčenie podnájmu Predmetu nájmu – aby nedochádzalo k reťazeniu subjektov</a:t>
            </a:r>
          </a:p>
          <a:p>
            <a:pPr marL="719138" lvl="0" indent="-363538">
              <a:buFont typeface="Courier New" panose="02070309020205020404" pitchFamily="49" charset="0"/>
              <a:buChar char="o"/>
            </a:pP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vylúčenie zmeny účelu nájmu –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t.j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dodávka tepla len pre odberateľov na vymedzenom území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Rača – aby nedošlo k spájaniam a 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benefitovaniu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 nižšej variabilnej ceny – najmä v kontexte vykonaných investícií s inými mestskými časťami, ktoré neinvestovali alebo investovali málo do tepelného hospodárstva</a:t>
            </a:r>
          </a:p>
          <a:p>
            <a:pPr marL="719138" lvl="0" indent="-363538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zákaz prevodu/ postúpenia práv a povinností zo Zmluvy bez predchádzajúceho súhlasu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 ako aj zákaz iných zmien </a:t>
            </a:r>
            <a:r>
              <a:rPr lang="sk-SK" sz="25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korporátnej</a:t>
            </a:r>
            <a:r>
              <a:rPr lang="sk-SK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štruktúry (prevod OP, predaj podniku/časti podniku) a to ani v rámci skupiny – kontrola nad zmluvným partnerom vybraným v procese VO</a:t>
            </a:r>
          </a:p>
          <a:p>
            <a:pPr marL="719138" lvl="0" indent="-363538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sk-SK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požiadavka na zriadenie osobitného subjektu /nákladové stredisko s oddeleným a výlučným účtovaním nákladov a výnosov zo Zmluvy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19138" lvl="0" indent="-363538"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sk-SK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19138" lvl="0" indent="-363538"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sk-SK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2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6E33CC-071A-C185-E734-F2CF5A3EB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498946" cy="923581"/>
          </a:xfrm>
        </p:spPr>
        <p:txBody>
          <a:bodyPr anchor="b">
            <a:normAutofit/>
          </a:bodyPr>
          <a:lstStyle/>
          <a:p>
            <a:r>
              <a:rPr lang="sk-SK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DOBA TRVANIA ZMLUVY</a:t>
            </a:r>
            <a:br>
              <a:rPr lang="sk-SK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k-SK" sz="3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DF5D1F-620B-5AE3-783A-CE36F44FF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426030"/>
            <a:ext cx="9688296" cy="4446738"/>
          </a:xfrm>
        </p:spPr>
        <p:txBody>
          <a:bodyPr anchor="t"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25 rokov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vylúčenie automatickej prolongácie (</a:t>
            </a:r>
            <a:r>
              <a:rPr lang="sk-SK" sz="1900" kern="100" dirty="0">
                <a:effectLst/>
                <a:latin typeface="Aptos" panose="020B00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§ 676 ods. 2 Občianskeho zákona) – po 25 rokoch (ak nedôjde k predčasnému skončeniu) –- súťaž  - verejné obstarávanie na nového prevádzkovateľa 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zásadné míľniky – T + 5, T+ 10 a T+25</a:t>
            </a:r>
          </a:p>
          <a:p>
            <a:pPr marL="273050" indent="-95250">
              <a:buNone/>
            </a:pPr>
            <a:r>
              <a:rPr lang="sk-SK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zabezpečenie kontinuity a stability pri prevádzkovaní, plánované rozloženie investícií v čase s udržateľným dopadom na vývoj ceny</a:t>
            </a:r>
          </a:p>
          <a:p>
            <a:endParaRPr lang="sk-SK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0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31DC0-D036-8160-09FC-27C0B506B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643207"/>
            <a:ext cx="9688296" cy="684052"/>
          </a:xfrm>
        </p:spPr>
        <p:txBody>
          <a:bodyPr anchor="b">
            <a:normAutofit/>
          </a:bodyPr>
          <a:lstStyle/>
          <a:p>
            <a:r>
              <a:rPr lang="sk-SK" sz="25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ZÁSADNÉ MÍĽNIKY ZMLUVY</a:t>
            </a:r>
            <a:endParaRPr lang="sk-SK" sz="25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1E25B1-371E-306C-3662-96362DD11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576552"/>
            <a:ext cx="9688296" cy="4296215"/>
          </a:xfrm>
        </p:spPr>
        <p:txBody>
          <a:bodyPr anchor="t">
            <a:normAutofit fontScale="77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 + 5 rekonštrukcia zdrojov tepla a rozvodov - minimálne pre 4 najväčšie hydraulické okruhy (Kadnárová 3, Záhumenice, Experiment – Hečkova 3, Komisárky), a to spôsobom - technológiami OZE (100 %) alebo len KVET (100 %) alebo kombinácie OZE s KVET, ktoré zabezpečí pokrytie dodávky 100 % tepla pre TÚV mimo vykurovacieho obdobia </a:t>
            </a:r>
          </a:p>
          <a:p>
            <a:pPr marL="560070" indent="-285750">
              <a:buFont typeface="Courier New" panose="02070309020205020404" pitchFamily="49" charset="0"/>
              <a:buChar char="o"/>
            </a:pPr>
            <a:r>
              <a:rPr lang="sk-SK" sz="19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(samozrejme z dôvodu efektívnosti investície  -výmene nepodliehajú rozvody, ktoré boli vymenené Račianskou teplárenskou)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 + 10 - záväzok na zabezpečenie 50 % výroby tepla (pre TUV a UK) z OZE alebo kombinácie OZE s KVET - výmena rozvodov v min. rozsahu 2350m - povinnosť výmeny všetkých vonkajších hydraulických  okruhov, ktoré sú napojené na 4 najväčšie okruhy rekonštruované zdroje v dobe T+ 5</a:t>
            </a:r>
          </a:p>
          <a:p>
            <a:pPr marL="560070" indent="-285750">
              <a:buFont typeface="Arial" panose="020B0604020202020204" pitchFamily="34" charset="0"/>
              <a:buChar char="•"/>
            </a:pP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 + 25 – výroba tepla pre TÚV a UK – 100 % zastúpenie OZE  - rekonštrukcia zvyšných okruhoch a zvyšných rozvodov, pričom sa nevylučuje aj obnova tých, ktoré už boli rekonštruované v I. etape</a:t>
            </a:r>
          </a:p>
          <a:p>
            <a:pPr marL="0" lvl="0" indent="0">
              <a:buNone/>
            </a:pPr>
            <a:r>
              <a:rPr lang="sk-SK" sz="19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  <a:endParaRPr lang="sk-SK" sz="19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investičného a finančného rizika 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predvídateľnosť investícií, ich rozloženie  v čase a ich udržateľného vplyvu na vývoj ceny za dodávku tepla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efektívna kontrola plnenia Zmluvy – povinnosť predloženie energetického auditu nájomcom pred začatím obnovy a v uvedených míľnikoch (+ každý rok správa 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priebežná kontrola – prostredníctvom predkladania ročnej správy</a:t>
            </a:r>
            <a:endParaRPr lang="sk-SK" sz="19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sk-SK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054" y="695253"/>
            <a:ext cx="8644211" cy="914494"/>
          </a:xfrm>
        </p:spPr>
        <p:txBody>
          <a:bodyPr anchor="b">
            <a:normAutofit fontScale="90000"/>
          </a:bodyPr>
          <a:lstStyle/>
          <a:p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k-SK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REKONŠTRUKCIA, MODERNIZÁCIA A EKOLOGIZÁCIA</a:t>
            </a:r>
            <a:br>
              <a:rPr lang="sk-S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k-SK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1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147" y="1416516"/>
            <a:ext cx="9794545" cy="4456251"/>
          </a:xfrm>
        </p:spPr>
        <p:txBody>
          <a:bodyPr anchor="t">
            <a:normAutofit fontScale="8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ovinnosť dodržiavať </a:t>
            </a:r>
            <a:r>
              <a:rPr lang="sk-SK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Investičný plán 1 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(„</a:t>
            </a:r>
            <a:r>
              <a:rPr lang="sk-SK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 1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“) na obdobie T + 10, ktorý uchádzač predložil v rámci VO a ktorý bude záväznou prílohou zmluvy – IP 1 bude obsahovať min.:</a:t>
            </a:r>
          </a:p>
          <a:p>
            <a:pPr marL="560070" indent="-285750">
              <a:buFont typeface="Courier New" panose="02070309020205020404" pitchFamily="49" charset="0"/>
              <a:buChar char="o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plánované finančné zdroje,</a:t>
            </a:r>
          </a:p>
          <a:p>
            <a:pPr marL="560070" indent="-285750">
              <a:buFont typeface="Courier New" panose="02070309020205020404" pitchFamily="49" charset="0"/>
              <a:buChar char="o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harmonogram prác,</a:t>
            </a:r>
          </a:p>
          <a:p>
            <a:pPr marL="560070" indent="-285750">
              <a:buFont typeface="Courier New" panose="02070309020205020404" pitchFamily="49" charset="0"/>
              <a:buChar char="o"/>
            </a:pPr>
            <a:r>
              <a:rPr lang="sk-SK" sz="19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štruktúru výrobných zdrojov a </a:t>
            </a:r>
          </a:p>
          <a:p>
            <a:pPr marL="560070" indent="-285750">
              <a:buFont typeface="Courier New" panose="02070309020205020404" pitchFamily="49" charset="0"/>
              <a:buChar char="o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d) navrhnuté technické riešenie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technické zhodnotenie odpisuje nájomca – pri ukončení Zmluvy Rača zaplatí zostatkovú účtovnú hodnotu (následne zaviaže nového prevádzkovateľa na ich úhradu) 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povolené zmeny v IP 1 a proces ich schvaľovania komisiou zo zástupcov Rače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záväzok dodržať zmluvný parameter efektívnosti investície podľa vzorca pre výpočet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sk-SK" sz="19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finančného rizika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stavebného rizika a rizika povolení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rizika súladu s legislatívou pre nevyhnutné investície </a:t>
            </a:r>
            <a:endParaRPr lang="sk-SK" sz="19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k-SK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k-SK" sz="1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688296" cy="630092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INVESTIČNÝ PLÁN 2 („IP 2“) 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328057"/>
            <a:ext cx="9869060" cy="4544710"/>
          </a:xfrm>
        </p:spPr>
        <p:txBody>
          <a:bodyPr anchor="t">
            <a:normAutofit fontScale="62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 obdobie T + 11 až T + 25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„pracovný“ návrh IP 2 v T+5 – v danom čase už bude vykonaná značná časť investícií z IP 1 – cieľ – predvídateľnosť investícií pre druhú fázu trvania Zmluvy – cieľ 100% OZE v 2050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záväzný návrh IP 2 v T + 1</a:t>
            </a:r>
            <a:r>
              <a:rPr lang="sk-SK" sz="2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</a:t>
            </a:r>
            <a:endParaRPr lang="sk-SK" sz="2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schvaľovací proces návrhu IP2 zo strany </a:t>
            </a:r>
            <a:r>
              <a:rPr lang="sk-SK" sz="27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 – povinnosť zohľadnenie pripomienok/návrhov zmien </a:t>
            </a:r>
            <a:r>
              <a:rPr lang="sk-SK" sz="27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Rača – NEDOHODA - preskúmanie energetickým a ekonomickým expertom – Expertný investičný plán (IP 2) bude prílohou Zmluvy – povinnosť uzatvorenia dodatku </a:t>
            </a:r>
            <a:r>
              <a:rPr lang="sk-SK" sz="2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 Zmluve </a:t>
            </a: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INAK jej zánik </a:t>
            </a:r>
            <a:r>
              <a:rPr lang="sk-SK" sz="2700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sk-SK" sz="27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sumarizácia stavu obnovy sústavy tepelných zariadení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</a:t>
            </a:r>
            <a:r>
              <a:rPr lang="sk-SK" sz="27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</a:t>
            </a: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aktualizácia investičných zámerov so zohľadním vývoja technologických zmien, právnej úpravy – </a:t>
            </a:r>
            <a:r>
              <a:rPr lang="sk-SK" sz="27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redefinovanie</a:t>
            </a: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štruktúry výrobných zdrojov</a:t>
            </a:r>
          </a:p>
          <a:p>
            <a:pPr marL="266700" indent="-2667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2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kontrola Rače nad druhou fázou zmluvného vzťahu prostredníctvom schvaľovacieho procesu a objektivizácie prostredníctvom nezávislého experta </a:t>
            </a:r>
          </a:p>
          <a:p>
            <a:pPr marL="266700" indent="-2667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2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požiadavka na bankovú záruku na ročný objem investícií podľa harmonogramu investícií PLUS </a:t>
            </a:r>
            <a:r>
              <a:rPr lang="sk-SK" sz="27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jej obnova </a:t>
            </a:r>
            <a:endParaRPr lang="sk-SK" sz="2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k-SK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k-SK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3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10239174" cy="1000208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KOMISIA / KONTROLA</a:t>
            </a:r>
            <a:br>
              <a:rPr lang="sk-SK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sk-SK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153886"/>
            <a:ext cx="9919206" cy="4718881"/>
          </a:xfrm>
        </p:spPr>
        <p:txBody>
          <a:bodyPr anchor="t">
            <a:normAutofit fontScale="70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iba nominanti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m.č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Rače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kontrola ex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ante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 ex post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ante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vyhradené záležitosti vyžadujúce jej súhlas – cenové návrhy, povolené zmeny investičných plánov a ich dopady na cenu za dodávku tepla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 post – každoročná kontrola plnenia Zmluvy prostredníctvom správy vypracovanej nájomcom (definovanie min. náležitostí)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ožnosť vyžiadať si cenový návrh na fixnú zložku ceny – na kontrolu s právom Rače na podanie námietok, ak bude námietka oprávnená tak sankcia (ak nezohľadní námietku)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právo auditu v prospech Rače, ktoré v prípade porušenia by bolo sankcionovateľné zo strany Rače vypovedaním Zmlúv (s náležitou výpovednou dobou za účelom obstarania nového dodávateľa tepla) ako aj iných sankcií v podobe zmluvných pokút</a:t>
            </a:r>
          </a:p>
          <a:p>
            <a:pPr marL="0" lvl="0" indent="0">
              <a:buNone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každoročná správa: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rozpis skutočných cien za predchádzajúci kalendárny rok v členení na fixnú a variabilnú zložku, vrátane odôvodnenia zmien v porovnaní s cenou podľa Zmluvy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informácia o realizovaných investíciách – plnenie IP 1 / IP 2 za uplynulý kalendárny rok 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zoznam opráv, kontrol, servisných a odborných prehliadok, a odborných a revíznych skúšok.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sk-SK" sz="19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efektívna kontrola zo strany Rače aj bez majetkovej účasti resp. spoločného podniku 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kontrola bez majetkovej účasti - </a:t>
            </a:r>
            <a:r>
              <a:rPr lang="sk-SK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mitigovanie</a:t>
            </a: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a) rizika spojené s úverovým financovaním spoločnosti, b) zodpovednosti za úpadok, c) príspevku na stratu spoločnosti</a:t>
            </a:r>
          </a:p>
          <a:p>
            <a:pPr marL="0" lvl="0" indent="0">
              <a:spcAft>
                <a:spcPts val="800"/>
              </a:spcAft>
              <a:buNone/>
            </a:pPr>
            <a:endParaRPr lang="sk-SK" sz="7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k-SK" sz="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9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DB24EE-5504-5225-259D-79DE32D3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8669755" cy="622586"/>
          </a:xfrm>
        </p:spPr>
        <p:txBody>
          <a:bodyPr anchor="b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PREVÁDZKA</a:t>
            </a:r>
            <a:endParaRPr lang="sk-SK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0F1BD0-9AB7-13E6-189A-444ACE22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1324303"/>
            <a:ext cx="9688296" cy="4548464"/>
          </a:xfrm>
        </p:spPr>
        <p:txBody>
          <a:bodyPr anchor="t">
            <a:normAutofit fontScale="92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nájomca na vlastné náklady a zodpovednosť personálne zabezpečuje komplexnú obsluhu a prevádzku sústavy tepelných zariadení - zodpovedá za opravy, údržbu a revízie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záruka materskej spoločnosti za plnenie záväzkov nájomcu zo Zmluvy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plná zodpovednosť za zabezpečenie povolení, vrátane súvisiacej dokumentácie a podkladových stanovísk, rozhodnutí a súhlasov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všetky činnosti potrebné pre kontinuálnu, efektívnu, bezpečnú a bezporuchovú prevádzku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nepretržitý dispečing havarijnej služby na ohlasovanie porúch a nástup na prípadnú opravu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výkon pravidelných kontrol, servisných a odborných prehliadok, a odborných a revíznych skúšok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povinnosť zabezpečiť všetky práva spojené s prevádzkou – nájomné práva, vecné bremená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záruka za vady</a:t>
            </a:r>
            <a:endParaRPr lang="sk-SK" sz="19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sk-SK" sz="19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CIEĽ:</a:t>
            </a:r>
          </a:p>
          <a:p>
            <a:pPr lvl="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k-SK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prevádzkového rizika a súvisiacich finančných nákladov – pričom musí počítať s možnosťou odpájania sa odberateľov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prenos rizika dopytu po teple </a:t>
            </a:r>
            <a:endParaRPr lang="sk-SK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k-SK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7579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1726</Words>
  <Application>Microsoft Office PowerPoint</Application>
  <PresentationFormat>Širokouhlá</PresentationFormat>
  <Paragraphs>131</Paragraphs>
  <Slides>14</Slides>
  <Notes>13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Courier New</vt:lpstr>
      <vt:lpstr>Motív Office</vt:lpstr>
      <vt:lpstr>ZMLUVA O NÁJME A PREVÁDZKE SÚSTAVY TEPELNÝCH ZARIADENÍ NA VÝROBU A ROZVOD TEPLA</vt:lpstr>
      <vt:lpstr> CIEĽ  ZMLUVY </vt:lpstr>
      <vt:lpstr>PREDMET a ÚČEL ZMLUVY</vt:lpstr>
      <vt:lpstr>DOBA TRVANIA ZMLUVY </vt:lpstr>
      <vt:lpstr>ZÁSADNÉ MÍĽNIKY ZMLUVY</vt:lpstr>
      <vt:lpstr>       REKONŠTRUKCIA, MODERNIZÁCIA A EKOLOGIZÁCIA  </vt:lpstr>
      <vt:lpstr>INVESTIČNÝ PLÁN 2 („IP 2“) </vt:lpstr>
      <vt:lpstr>KOMISIA / KONTROLA </vt:lpstr>
      <vt:lpstr>PREVÁDZKA</vt:lpstr>
      <vt:lpstr>SANKCIE A UKONČENIE ZMLUVY </vt:lpstr>
      <vt:lpstr>CENA/ODPLATA</vt:lpstr>
      <vt:lpstr> PARTICIPÁCIA ODBERATEĽOV RAČE a m.č. RAČE NA BENEFITOCH  Z PREVÁDZKY TEPELNÉHO HOSPODÁRSTVA TREŤOU STRANOU („City Benefits Agreement“) </vt:lpstr>
      <vt:lpstr>PRÍLOHY ZMLUVY</vt:lpstr>
      <vt:lpstr>Ďakujeme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Unifikácia a simplifikácia zmluvnej dokumentácie k dodávke tepla pre PO a FO (podnikateľov / nepodnikateľov)</dc:title>
  <dc:creator>Ľuboslava Hankovská</dc:creator>
  <cp:lastModifiedBy>Karol Meliška</cp:lastModifiedBy>
  <cp:revision>61</cp:revision>
  <cp:lastPrinted>2024-10-21T12:05:18Z</cp:lastPrinted>
  <dcterms:created xsi:type="dcterms:W3CDTF">2023-02-02T08:30:21Z</dcterms:created>
  <dcterms:modified xsi:type="dcterms:W3CDTF">2024-10-23T17:20:24Z</dcterms:modified>
</cp:coreProperties>
</file>