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13"/>
  </p:notesMasterIdLst>
  <p:sldIdLst>
    <p:sldId id="256" r:id="rId6"/>
    <p:sldId id="629" r:id="rId7"/>
    <p:sldId id="630" r:id="rId8"/>
    <p:sldId id="631" r:id="rId9"/>
    <p:sldId id="633" r:id="rId10"/>
    <p:sldId id="634" r:id="rId11"/>
    <p:sldId id="635" r:id="rId12"/>
  </p:sldIdLst>
  <p:sldSz cx="12192000" cy="6858000"/>
  <p:notesSz cx="6797675" cy="992822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óthová Jana" initials="TJ" lastIdx="1" clrIdx="0">
    <p:extLst>
      <p:ext uri="{19B8F6BF-5375-455C-9EA6-DF929625EA0E}">
        <p15:presenceInfo xmlns:p15="http://schemas.microsoft.com/office/powerpoint/2012/main" userId="S-1-5-21-1202493834-3643482730-3837860606-4540" providerId="AD"/>
      </p:ext>
    </p:extLst>
  </p:cmAuthor>
  <p:cmAuthor id="2" name="Forgó András" initials="FA" lastIdx="2" clrIdx="1">
    <p:extLst>
      <p:ext uri="{19B8F6BF-5375-455C-9EA6-DF929625EA0E}">
        <p15:presenceInfo xmlns:p15="http://schemas.microsoft.com/office/powerpoint/2012/main" userId="S::forgo@enviengroup.eu::47f24582-cef3-403b-9166-44cea7611200" providerId="AD"/>
      </p:ext>
    </p:extLst>
  </p:cmAuthor>
  <p:cmAuthor id="3" name="Matlák Mikuláš" initials="MM" lastIdx="1" clrIdx="2">
    <p:extLst>
      <p:ext uri="{19B8F6BF-5375-455C-9EA6-DF929625EA0E}">
        <p15:presenceInfo xmlns:p15="http://schemas.microsoft.com/office/powerpoint/2012/main" userId="S::Matlak@enviengroup.eu::f0f1df3a-f10d-4f21-80fc-e5b6ea859c87" providerId="AD"/>
      </p:ext>
    </p:extLst>
  </p:cmAuthor>
  <p:cmAuthor id="4" name="Dzurčaninová Lucia" initials="LD" lastIdx="1" clrIdx="3">
    <p:extLst>
      <p:ext uri="{19B8F6BF-5375-455C-9EA6-DF929625EA0E}">
        <p15:presenceInfo xmlns:p15="http://schemas.microsoft.com/office/powerpoint/2012/main" userId="S::dzurcaninova@enviengroup.eu::d2348b36-f5a1-4b82-ae28-da9e759689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9474" autoAdjust="0"/>
  </p:normalViewPr>
  <p:slideViewPr>
    <p:cSldViewPr snapToGrid="0">
      <p:cViewPr varScale="1">
        <p:scale>
          <a:sx n="102" d="100"/>
          <a:sy n="102" d="100"/>
        </p:scale>
        <p:origin x="636" y="102"/>
      </p:cViewPr>
      <p:guideLst/>
    </p:cSldViewPr>
  </p:slideViewPr>
  <p:notesTextViewPr>
    <p:cViewPr>
      <p:scale>
        <a:sx n="1" d="1"/>
        <a:sy n="1" d="1"/>
      </p:scale>
      <p:origin x="0" y="0"/>
    </p:cViewPr>
  </p:notesText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zurčaninová Lucia" userId="d2348b36-f5a1-4b82-ae28-da9e759689e4" providerId="ADAL" clId="{ECF1F128-1C83-4E13-8343-50212E9A5A05}"/>
    <pc:docChg chg="modSld">
      <pc:chgData name="Dzurčaninová Lucia" userId="d2348b36-f5a1-4b82-ae28-da9e759689e4" providerId="ADAL" clId="{ECF1F128-1C83-4E13-8343-50212E9A5A05}" dt="2023-10-27T11:59:47.079" v="0" actId="6549"/>
      <pc:docMkLst>
        <pc:docMk/>
      </pc:docMkLst>
      <pc:sldChg chg="modSp mod">
        <pc:chgData name="Dzurčaninová Lucia" userId="d2348b36-f5a1-4b82-ae28-da9e759689e4" providerId="ADAL" clId="{ECF1F128-1C83-4E13-8343-50212E9A5A05}" dt="2023-10-27T11:59:47.079" v="0" actId="6549"/>
        <pc:sldMkLst>
          <pc:docMk/>
          <pc:sldMk cId="190922567" sldId="629"/>
        </pc:sldMkLst>
        <pc:spChg chg="mod">
          <ac:chgData name="Dzurčaninová Lucia" userId="d2348b36-f5a1-4b82-ae28-da9e759689e4" providerId="ADAL" clId="{ECF1F128-1C83-4E13-8343-50212E9A5A05}" dt="2023-10-27T11:59:47.079" v="0" actId="6549"/>
          <ac:spMkLst>
            <pc:docMk/>
            <pc:sldMk cId="190922567" sldId="629"/>
            <ac:spMk id="3" creationId="{B5FAE777-E13E-6535-C28E-334635D561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81C47DD-F80E-4116-AB81-AC84FC64443E}" type="datetimeFigureOut">
              <a:rPr lang="sk-SK" smtClean="0"/>
              <a:t>7. 11. 2023</a:t>
            </a:fld>
            <a:endParaRPr lang="sk-SK"/>
          </a:p>
        </p:txBody>
      </p:sp>
      <p:sp>
        <p:nvSpPr>
          <p:cNvPr id="4" name="Zástupný objekt pre obrázok snímky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D9F19AB-D8DB-422D-A528-EB7F662A12B9}" type="slidenum">
              <a:rPr lang="sk-SK" smtClean="0"/>
              <a:t>‹#›</a:t>
            </a:fld>
            <a:endParaRPr lang="sk-SK"/>
          </a:p>
        </p:txBody>
      </p:sp>
    </p:spTree>
    <p:extLst>
      <p:ext uri="{BB962C8B-B14F-4D97-AF65-F5344CB8AC3E}">
        <p14:creationId xmlns:p14="http://schemas.microsoft.com/office/powerpoint/2010/main" val="36047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2925763" y="849313"/>
            <a:ext cx="4075112" cy="2293937"/>
          </a:xfrm>
        </p:spPr>
      </p:sp>
      <p:sp>
        <p:nvSpPr>
          <p:cNvPr id="3" name="Zástupný objekt pre poznámky 2"/>
          <p:cNvSpPr>
            <a:spLocks noGrp="1"/>
          </p:cNvSpPr>
          <p:nvPr>
            <p:ph type="body" idx="1"/>
          </p:nvPr>
        </p:nvSpPr>
        <p:spPr/>
        <p:txBody>
          <a:bodyPr/>
          <a:lstStyle/>
          <a:p>
            <a:endParaRPr lang="en-US" dirty="0"/>
          </a:p>
        </p:txBody>
      </p:sp>
      <p:sp>
        <p:nvSpPr>
          <p:cNvPr id="4" name="Zástupný objekt pre číslo snímky 3"/>
          <p:cNvSpPr>
            <a:spLocks noGrp="1"/>
          </p:cNvSpPr>
          <p:nvPr>
            <p:ph type="sldNum" sz="quarter" idx="5"/>
          </p:nvPr>
        </p:nvSpPr>
        <p:spPr/>
        <p:txBody>
          <a:bodyPr/>
          <a:lstStyle/>
          <a:p>
            <a:fld id="{DD9F19AB-D8DB-422D-A528-EB7F662A12B9}" type="slidenum">
              <a:rPr lang="sk-SK" smtClean="0"/>
              <a:t>1</a:t>
            </a:fld>
            <a:endParaRPr lang="sk-SK"/>
          </a:p>
        </p:txBody>
      </p:sp>
    </p:spTree>
    <p:extLst>
      <p:ext uri="{BB962C8B-B14F-4D97-AF65-F5344CB8AC3E}">
        <p14:creationId xmlns:p14="http://schemas.microsoft.com/office/powerpoint/2010/main" val="1478202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D9F19AB-D8DB-422D-A528-EB7F662A12B9}" type="slidenum">
              <a:rPr lang="sk-SK" smtClean="0"/>
              <a:t>2</a:t>
            </a:fld>
            <a:endParaRPr lang="sk-SK"/>
          </a:p>
        </p:txBody>
      </p:sp>
    </p:spTree>
    <p:extLst>
      <p:ext uri="{BB962C8B-B14F-4D97-AF65-F5344CB8AC3E}">
        <p14:creationId xmlns:p14="http://schemas.microsoft.com/office/powerpoint/2010/main" val="379217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D9F19AB-D8DB-422D-A528-EB7F662A12B9}" type="slidenum">
              <a:rPr lang="sk-SK" smtClean="0"/>
              <a:t>7</a:t>
            </a:fld>
            <a:endParaRPr lang="sk-SK"/>
          </a:p>
        </p:txBody>
      </p:sp>
    </p:spTree>
    <p:extLst>
      <p:ext uri="{BB962C8B-B14F-4D97-AF65-F5344CB8AC3E}">
        <p14:creationId xmlns:p14="http://schemas.microsoft.com/office/powerpoint/2010/main" val="2496594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á snímka">
    <p:spTree>
      <p:nvGrpSpPr>
        <p:cNvPr id="1" name=""/>
        <p:cNvGrpSpPr/>
        <p:nvPr/>
      </p:nvGrpSpPr>
      <p:grpSpPr>
        <a:xfrm>
          <a:off x="0" y="0"/>
          <a:ext cx="0" cy="0"/>
          <a:chOff x="0" y="0"/>
          <a:chExt cx="0" cy="0"/>
        </a:xfrm>
      </p:grpSpPr>
      <p:pic>
        <p:nvPicPr>
          <p:cNvPr id="15" name="Obrázok 14">
            <a:extLst>
              <a:ext uri="{FF2B5EF4-FFF2-40B4-BE49-F238E27FC236}">
                <a16:creationId xmlns:a16="http://schemas.microsoft.com/office/drawing/2014/main" id="{F3F89EE4-B513-4486-B24F-8F1DAEF0B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9833" y="136525"/>
            <a:ext cx="866130" cy="1166624"/>
          </a:xfrm>
          <a:prstGeom prst="rect">
            <a:avLst/>
          </a:prstGeom>
        </p:spPr>
      </p:pic>
      <p:sp>
        <p:nvSpPr>
          <p:cNvPr id="2" name="Nadpis 1">
            <a:extLst>
              <a:ext uri="{FF2B5EF4-FFF2-40B4-BE49-F238E27FC236}">
                <a16:creationId xmlns:a16="http://schemas.microsoft.com/office/drawing/2014/main" id="{492AC31B-5817-44F2-A66E-88914C432DC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38054D1E-46E7-47A9-BD1D-C059EDCB53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055DA0C1-8B63-4EF9-8457-79529F544FCB}"/>
              </a:ext>
            </a:extLst>
          </p:cNvPr>
          <p:cNvSpPr>
            <a:spLocks noGrp="1"/>
          </p:cNvSpPr>
          <p:nvPr>
            <p:ph type="dt" sz="half" idx="10"/>
          </p:nvPr>
        </p:nvSpPr>
        <p:spPr/>
        <p:txBody>
          <a:bodyPr/>
          <a:lstStyle/>
          <a:p>
            <a:fld id="{011A9F63-842B-43D4-B641-703EC96CCBAF}" type="datetime1">
              <a:rPr lang="sk-SK" smtClean="0"/>
              <a:t>7. 11. 2023</a:t>
            </a:fld>
            <a:endParaRPr lang="sk-SK"/>
          </a:p>
        </p:txBody>
      </p:sp>
      <p:sp>
        <p:nvSpPr>
          <p:cNvPr id="5" name="Zástupný objekt pre pätu 4">
            <a:extLst>
              <a:ext uri="{FF2B5EF4-FFF2-40B4-BE49-F238E27FC236}">
                <a16:creationId xmlns:a16="http://schemas.microsoft.com/office/drawing/2014/main" id="{8DBA8DC2-8946-4C47-9D81-C8F6CCAF63CB}"/>
              </a:ext>
            </a:extLst>
          </p:cNvPr>
          <p:cNvSpPr>
            <a:spLocks noGrp="1"/>
          </p:cNvSpPr>
          <p:nvPr>
            <p:ph type="ftr" sz="quarter" idx="11"/>
          </p:nvPr>
        </p:nvSpPr>
        <p:spPr/>
        <p:txBody>
          <a:bodyPr/>
          <a:lstStyle/>
          <a:p>
            <a:r>
              <a:rPr lang="pt-BR"/>
              <a:t>Výstavba novej prevádzky úpravy repkového oleja</a:t>
            </a:r>
            <a:endParaRPr lang="sk-SK"/>
          </a:p>
        </p:txBody>
      </p:sp>
      <p:sp>
        <p:nvSpPr>
          <p:cNvPr id="6" name="Zástupný objekt pre číslo snímky 5">
            <a:extLst>
              <a:ext uri="{FF2B5EF4-FFF2-40B4-BE49-F238E27FC236}">
                <a16:creationId xmlns:a16="http://schemas.microsoft.com/office/drawing/2014/main" id="{6AABF04D-CB6A-4E3B-8BFA-FC9E894E2CD4}"/>
              </a:ext>
            </a:extLst>
          </p:cNvPr>
          <p:cNvSpPr>
            <a:spLocks noGrp="1"/>
          </p:cNvSpPr>
          <p:nvPr>
            <p:ph type="sldNum" sz="quarter" idx="12"/>
          </p:nvPr>
        </p:nvSpPr>
        <p:spPr/>
        <p:txBody>
          <a:bodyPr/>
          <a:lstStyle/>
          <a:p>
            <a:fld id="{9A33D0ED-4F90-45B7-96BF-2FED898D94D8}" type="slidenum">
              <a:rPr lang="sk-SK" smtClean="0"/>
              <a:t>‹#›</a:t>
            </a:fld>
            <a:endParaRPr lang="sk-SK"/>
          </a:p>
        </p:txBody>
      </p:sp>
    </p:spTree>
    <p:extLst>
      <p:ext uri="{BB962C8B-B14F-4D97-AF65-F5344CB8AC3E}">
        <p14:creationId xmlns:p14="http://schemas.microsoft.com/office/powerpoint/2010/main" val="119076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04DD64-635F-42A9-B5C0-C9426DCD0F53}"/>
              </a:ext>
            </a:extLst>
          </p:cNvPr>
          <p:cNvSpPr>
            <a:spLocks noGrp="1"/>
          </p:cNvSpPr>
          <p:nvPr>
            <p:ph type="title"/>
          </p:nvPr>
        </p:nvSpPr>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C9EF8B26-E94C-4931-A900-DB1A7D205962}"/>
              </a:ext>
            </a:extLst>
          </p:cNvPr>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218FB3C7-D5EF-4699-A755-B8DD018D2EDE}"/>
              </a:ext>
            </a:extLst>
          </p:cNvPr>
          <p:cNvSpPr>
            <a:spLocks noGrp="1"/>
          </p:cNvSpPr>
          <p:nvPr>
            <p:ph type="dt" sz="half" idx="10"/>
          </p:nvPr>
        </p:nvSpPr>
        <p:spPr/>
        <p:txBody>
          <a:bodyPr/>
          <a:lstStyle/>
          <a:p>
            <a:fld id="{8096A980-C870-4391-AD61-F0023EF14496}" type="datetime1">
              <a:rPr lang="sk-SK" smtClean="0"/>
              <a:t>7. 11. 2023</a:t>
            </a:fld>
            <a:endParaRPr lang="sk-SK"/>
          </a:p>
        </p:txBody>
      </p:sp>
      <p:sp>
        <p:nvSpPr>
          <p:cNvPr id="5" name="Zástupný objekt pre pätu 4">
            <a:extLst>
              <a:ext uri="{FF2B5EF4-FFF2-40B4-BE49-F238E27FC236}">
                <a16:creationId xmlns:a16="http://schemas.microsoft.com/office/drawing/2014/main" id="{411CCA80-4E04-4B5D-BB4F-83866C788D1E}"/>
              </a:ext>
            </a:extLst>
          </p:cNvPr>
          <p:cNvSpPr>
            <a:spLocks noGrp="1"/>
          </p:cNvSpPr>
          <p:nvPr>
            <p:ph type="ftr" sz="quarter" idx="11"/>
          </p:nvPr>
        </p:nvSpPr>
        <p:spPr/>
        <p:txBody>
          <a:bodyPr/>
          <a:lstStyle/>
          <a:p>
            <a:r>
              <a:rPr lang="pt-BR"/>
              <a:t>Výstavba novej prevádzky úpravy repkového oleja</a:t>
            </a:r>
            <a:endParaRPr lang="sk-SK"/>
          </a:p>
        </p:txBody>
      </p:sp>
      <p:sp>
        <p:nvSpPr>
          <p:cNvPr id="6" name="Zástupný objekt pre číslo snímky 5">
            <a:extLst>
              <a:ext uri="{FF2B5EF4-FFF2-40B4-BE49-F238E27FC236}">
                <a16:creationId xmlns:a16="http://schemas.microsoft.com/office/drawing/2014/main" id="{7C0F81B8-D648-4216-A60D-30C4F99F7B46}"/>
              </a:ext>
            </a:extLst>
          </p:cNvPr>
          <p:cNvSpPr>
            <a:spLocks noGrp="1"/>
          </p:cNvSpPr>
          <p:nvPr>
            <p:ph type="sldNum" sz="quarter" idx="12"/>
          </p:nvPr>
        </p:nvSpPr>
        <p:spPr/>
        <p:txBody>
          <a:bodyPr/>
          <a:lstStyle/>
          <a:p>
            <a:fld id="{9A33D0ED-4F90-45B7-96BF-2FED898D94D8}" type="slidenum">
              <a:rPr lang="sk-SK" smtClean="0"/>
              <a:t>‹#›</a:t>
            </a:fld>
            <a:endParaRPr lang="sk-SK"/>
          </a:p>
        </p:txBody>
      </p:sp>
    </p:spTree>
    <p:extLst>
      <p:ext uri="{BB962C8B-B14F-4D97-AF65-F5344CB8AC3E}">
        <p14:creationId xmlns:p14="http://schemas.microsoft.com/office/powerpoint/2010/main" val="300222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AF7C3D10-DBEE-4993-9CC6-790EE362CABE}"/>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CC0FE118-FB71-418D-9BA3-5106BAA99D5A}"/>
              </a:ext>
            </a:extLst>
          </p:cNvPr>
          <p:cNvSpPr>
            <a:spLocks noGrp="1"/>
          </p:cNvSpPr>
          <p:nvPr>
            <p:ph type="body" orient="vert" idx="1"/>
          </p:nvPr>
        </p:nvSpPr>
        <p:spPr>
          <a:xfrm>
            <a:off x="838200"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619C864B-B5D9-4711-AA40-E01EC2FAD470}"/>
              </a:ext>
            </a:extLst>
          </p:cNvPr>
          <p:cNvSpPr>
            <a:spLocks noGrp="1"/>
          </p:cNvSpPr>
          <p:nvPr>
            <p:ph type="dt" sz="half" idx="10"/>
          </p:nvPr>
        </p:nvSpPr>
        <p:spPr/>
        <p:txBody>
          <a:bodyPr/>
          <a:lstStyle/>
          <a:p>
            <a:fld id="{93280A25-9605-43DD-8611-E2876AEE2B46}" type="datetime1">
              <a:rPr lang="sk-SK" smtClean="0"/>
              <a:t>7. 11. 2023</a:t>
            </a:fld>
            <a:endParaRPr lang="sk-SK"/>
          </a:p>
        </p:txBody>
      </p:sp>
      <p:sp>
        <p:nvSpPr>
          <p:cNvPr id="5" name="Zástupný objekt pre pätu 4">
            <a:extLst>
              <a:ext uri="{FF2B5EF4-FFF2-40B4-BE49-F238E27FC236}">
                <a16:creationId xmlns:a16="http://schemas.microsoft.com/office/drawing/2014/main" id="{F53979FF-BF9C-4E6B-A6D3-99A6E42B686F}"/>
              </a:ext>
            </a:extLst>
          </p:cNvPr>
          <p:cNvSpPr>
            <a:spLocks noGrp="1"/>
          </p:cNvSpPr>
          <p:nvPr>
            <p:ph type="ftr" sz="quarter" idx="11"/>
          </p:nvPr>
        </p:nvSpPr>
        <p:spPr/>
        <p:txBody>
          <a:bodyPr/>
          <a:lstStyle/>
          <a:p>
            <a:r>
              <a:rPr lang="pt-BR"/>
              <a:t>Výstavba novej prevádzky úpravy repkového oleja</a:t>
            </a:r>
            <a:endParaRPr lang="sk-SK"/>
          </a:p>
        </p:txBody>
      </p:sp>
      <p:sp>
        <p:nvSpPr>
          <p:cNvPr id="6" name="Zástupný objekt pre číslo snímky 5">
            <a:extLst>
              <a:ext uri="{FF2B5EF4-FFF2-40B4-BE49-F238E27FC236}">
                <a16:creationId xmlns:a16="http://schemas.microsoft.com/office/drawing/2014/main" id="{9A095307-FB16-4B2F-9F83-3720E0410699}"/>
              </a:ext>
            </a:extLst>
          </p:cNvPr>
          <p:cNvSpPr>
            <a:spLocks noGrp="1"/>
          </p:cNvSpPr>
          <p:nvPr>
            <p:ph type="sldNum" sz="quarter" idx="12"/>
          </p:nvPr>
        </p:nvSpPr>
        <p:spPr/>
        <p:txBody>
          <a:bodyPr/>
          <a:lstStyle/>
          <a:p>
            <a:fld id="{9A33D0ED-4F90-45B7-96BF-2FED898D94D8}" type="slidenum">
              <a:rPr lang="sk-SK" smtClean="0"/>
              <a:t>‹#›</a:t>
            </a:fld>
            <a:endParaRPr lang="sk-SK"/>
          </a:p>
        </p:txBody>
      </p:sp>
    </p:spTree>
    <p:extLst>
      <p:ext uri="{BB962C8B-B14F-4D97-AF65-F5344CB8AC3E}">
        <p14:creationId xmlns:p14="http://schemas.microsoft.com/office/powerpoint/2010/main" val="261802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579C4B-DF49-4140-9E5F-82D8C83D2FF1}"/>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CFA73883-D3F1-46DB-B80D-9FB48DB04A15}"/>
              </a:ext>
            </a:extLst>
          </p:cNvPr>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DBBCBA16-8F00-4ECF-98DC-D055DE1DE5DC}"/>
              </a:ext>
            </a:extLst>
          </p:cNvPr>
          <p:cNvSpPr>
            <a:spLocks noGrp="1"/>
          </p:cNvSpPr>
          <p:nvPr>
            <p:ph type="dt" sz="half" idx="10"/>
          </p:nvPr>
        </p:nvSpPr>
        <p:spPr/>
        <p:txBody>
          <a:bodyPr/>
          <a:lstStyle/>
          <a:p>
            <a:fld id="{B76ECAD3-F28A-47B4-ACBC-DA9BF7207493}" type="datetime1">
              <a:rPr lang="sk-SK" smtClean="0"/>
              <a:t>7. 11. 2023</a:t>
            </a:fld>
            <a:endParaRPr lang="sk-SK"/>
          </a:p>
        </p:txBody>
      </p:sp>
      <p:sp>
        <p:nvSpPr>
          <p:cNvPr id="5" name="Zástupný objekt pre pätu 4">
            <a:extLst>
              <a:ext uri="{FF2B5EF4-FFF2-40B4-BE49-F238E27FC236}">
                <a16:creationId xmlns:a16="http://schemas.microsoft.com/office/drawing/2014/main" id="{DA0228FC-260B-4FE6-A5D4-49B11B33A141}"/>
              </a:ext>
            </a:extLst>
          </p:cNvPr>
          <p:cNvSpPr>
            <a:spLocks noGrp="1"/>
          </p:cNvSpPr>
          <p:nvPr>
            <p:ph type="ftr" sz="quarter" idx="11"/>
          </p:nvPr>
        </p:nvSpPr>
        <p:spPr/>
        <p:txBody>
          <a:bodyPr/>
          <a:lstStyle/>
          <a:p>
            <a:r>
              <a:rPr lang="pt-BR"/>
              <a:t>Výstavba novej prevádzky úpravy repkového oleja</a:t>
            </a:r>
            <a:endParaRPr lang="sk-SK"/>
          </a:p>
        </p:txBody>
      </p:sp>
      <p:sp>
        <p:nvSpPr>
          <p:cNvPr id="6" name="Zástupný objekt pre číslo snímky 5">
            <a:extLst>
              <a:ext uri="{FF2B5EF4-FFF2-40B4-BE49-F238E27FC236}">
                <a16:creationId xmlns:a16="http://schemas.microsoft.com/office/drawing/2014/main" id="{ED109D9B-7EC1-4846-B4C3-892C1B462404}"/>
              </a:ext>
            </a:extLst>
          </p:cNvPr>
          <p:cNvSpPr>
            <a:spLocks noGrp="1"/>
          </p:cNvSpPr>
          <p:nvPr>
            <p:ph type="sldNum" sz="quarter" idx="12"/>
          </p:nvPr>
        </p:nvSpPr>
        <p:spPr/>
        <p:txBody>
          <a:bodyPr/>
          <a:lstStyle/>
          <a:p>
            <a:fld id="{9A33D0ED-4F90-45B7-96BF-2FED898D94D8}" type="slidenum">
              <a:rPr lang="sk-SK" smtClean="0"/>
              <a:t>‹#›</a:t>
            </a:fld>
            <a:endParaRPr lang="sk-SK"/>
          </a:p>
        </p:txBody>
      </p:sp>
      <p:pic>
        <p:nvPicPr>
          <p:cNvPr id="8" name="Obrázok 7">
            <a:extLst>
              <a:ext uri="{FF2B5EF4-FFF2-40B4-BE49-F238E27FC236}">
                <a16:creationId xmlns:a16="http://schemas.microsoft.com/office/drawing/2014/main" id="{ECC5DCB0-39C3-4AA3-89DD-B9F4462F3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9833" y="136525"/>
            <a:ext cx="866130" cy="1166624"/>
          </a:xfrm>
          <a:prstGeom prst="rect">
            <a:avLst/>
          </a:prstGeom>
        </p:spPr>
      </p:pic>
    </p:spTree>
    <p:extLst>
      <p:ext uri="{BB962C8B-B14F-4D97-AF65-F5344CB8AC3E}">
        <p14:creationId xmlns:p14="http://schemas.microsoft.com/office/powerpoint/2010/main" val="185106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F0E12A-C4F5-4F1D-99A9-071D6BFA352D}"/>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objekt pre text 2">
            <a:extLst>
              <a:ext uri="{FF2B5EF4-FFF2-40B4-BE49-F238E27FC236}">
                <a16:creationId xmlns:a16="http://schemas.microsoft.com/office/drawing/2014/main" id="{1412AD45-A94F-4BEB-A88C-EBDBE205F5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Zástupný objekt pre dátum 3">
            <a:extLst>
              <a:ext uri="{FF2B5EF4-FFF2-40B4-BE49-F238E27FC236}">
                <a16:creationId xmlns:a16="http://schemas.microsoft.com/office/drawing/2014/main" id="{3EB372CC-185F-4C15-8C4A-28C20020A2F6}"/>
              </a:ext>
            </a:extLst>
          </p:cNvPr>
          <p:cNvSpPr>
            <a:spLocks noGrp="1"/>
          </p:cNvSpPr>
          <p:nvPr>
            <p:ph type="dt" sz="half" idx="10"/>
          </p:nvPr>
        </p:nvSpPr>
        <p:spPr/>
        <p:txBody>
          <a:bodyPr/>
          <a:lstStyle/>
          <a:p>
            <a:fld id="{375448C0-BA82-40B8-9844-BDB36605A7DD}" type="datetime1">
              <a:rPr lang="sk-SK" smtClean="0"/>
              <a:t>7. 11. 2023</a:t>
            </a:fld>
            <a:endParaRPr lang="sk-SK"/>
          </a:p>
        </p:txBody>
      </p:sp>
      <p:sp>
        <p:nvSpPr>
          <p:cNvPr id="5" name="Zástupný objekt pre pätu 4">
            <a:extLst>
              <a:ext uri="{FF2B5EF4-FFF2-40B4-BE49-F238E27FC236}">
                <a16:creationId xmlns:a16="http://schemas.microsoft.com/office/drawing/2014/main" id="{C513ED16-9D1B-4EAA-B54D-03398D70DFD2}"/>
              </a:ext>
            </a:extLst>
          </p:cNvPr>
          <p:cNvSpPr>
            <a:spLocks noGrp="1"/>
          </p:cNvSpPr>
          <p:nvPr>
            <p:ph type="ftr" sz="quarter" idx="11"/>
          </p:nvPr>
        </p:nvSpPr>
        <p:spPr/>
        <p:txBody>
          <a:bodyPr/>
          <a:lstStyle/>
          <a:p>
            <a:r>
              <a:rPr lang="pt-BR"/>
              <a:t>Výstavba novej prevádzky úpravy repkového oleja</a:t>
            </a:r>
            <a:endParaRPr lang="sk-SK"/>
          </a:p>
        </p:txBody>
      </p:sp>
      <p:sp>
        <p:nvSpPr>
          <p:cNvPr id="6" name="Zástupný objekt pre číslo snímky 5">
            <a:extLst>
              <a:ext uri="{FF2B5EF4-FFF2-40B4-BE49-F238E27FC236}">
                <a16:creationId xmlns:a16="http://schemas.microsoft.com/office/drawing/2014/main" id="{23E2D916-CFFF-4D2E-BEC7-DC092BB547C7}"/>
              </a:ext>
            </a:extLst>
          </p:cNvPr>
          <p:cNvSpPr>
            <a:spLocks noGrp="1"/>
          </p:cNvSpPr>
          <p:nvPr>
            <p:ph type="sldNum" sz="quarter" idx="12"/>
          </p:nvPr>
        </p:nvSpPr>
        <p:spPr/>
        <p:txBody>
          <a:bodyPr/>
          <a:lstStyle/>
          <a:p>
            <a:fld id="{9A33D0ED-4F90-45B7-96BF-2FED898D94D8}" type="slidenum">
              <a:rPr lang="sk-SK" smtClean="0"/>
              <a:t>‹#›</a:t>
            </a:fld>
            <a:endParaRPr lang="sk-SK"/>
          </a:p>
        </p:txBody>
      </p:sp>
    </p:spTree>
    <p:extLst>
      <p:ext uri="{BB962C8B-B14F-4D97-AF65-F5344CB8AC3E}">
        <p14:creationId xmlns:p14="http://schemas.microsoft.com/office/powerpoint/2010/main" val="392841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0A369E-860A-43F0-A73B-ED3E68D08B55}"/>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F54D0C4E-D108-4E39-8265-0DFAD5B46515}"/>
              </a:ext>
            </a:extLst>
          </p:cNvPr>
          <p:cNvSpPr>
            <a:spLocks noGrp="1"/>
          </p:cNvSpPr>
          <p:nvPr>
            <p:ph sz="half" idx="1"/>
          </p:nvPr>
        </p:nvSpPr>
        <p:spPr>
          <a:xfrm>
            <a:off x="838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E43257EC-3E96-4E9D-A4CD-ED62C2458F93}"/>
              </a:ext>
            </a:extLst>
          </p:cNvPr>
          <p:cNvSpPr>
            <a:spLocks noGrp="1"/>
          </p:cNvSpPr>
          <p:nvPr>
            <p:ph sz="half" idx="2"/>
          </p:nvPr>
        </p:nvSpPr>
        <p:spPr>
          <a:xfrm>
            <a:off x="6172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ED0EC248-0F42-442A-B55D-D9D68DF11E8F}"/>
              </a:ext>
            </a:extLst>
          </p:cNvPr>
          <p:cNvSpPr>
            <a:spLocks noGrp="1"/>
          </p:cNvSpPr>
          <p:nvPr>
            <p:ph type="dt" sz="half" idx="10"/>
          </p:nvPr>
        </p:nvSpPr>
        <p:spPr/>
        <p:txBody>
          <a:bodyPr/>
          <a:lstStyle/>
          <a:p>
            <a:fld id="{34B25574-54B0-456B-BDE4-64F7A491FB90}" type="datetime1">
              <a:rPr lang="sk-SK" smtClean="0"/>
              <a:t>7. 11. 2023</a:t>
            </a:fld>
            <a:endParaRPr lang="sk-SK"/>
          </a:p>
        </p:txBody>
      </p:sp>
      <p:sp>
        <p:nvSpPr>
          <p:cNvPr id="6" name="Zástupný objekt pre pätu 5">
            <a:extLst>
              <a:ext uri="{FF2B5EF4-FFF2-40B4-BE49-F238E27FC236}">
                <a16:creationId xmlns:a16="http://schemas.microsoft.com/office/drawing/2014/main" id="{96F178A6-496D-49F2-BCE2-ABDEE6FEDCB0}"/>
              </a:ext>
            </a:extLst>
          </p:cNvPr>
          <p:cNvSpPr>
            <a:spLocks noGrp="1"/>
          </p:cNvSpPr>
          <p:nvPr>
            <p:ph type="ftr" sz="quarter" idx="11"/>
          </p:nvPr>
        </p:nvSpPr>
        <p:spPr/>
        <p:txBody>
          <a:bodyPr/>
          <a:lstStyle/>
          <a:p>
            <a:r>
              <a:rPr lang="pt-BR"/>
              <a:t>Výstavba novej prevádzky úpravy repkového oleja</a:t>
            </a:r>
            <a:endParaRPr lang="sk-SK"/>
          </a:p>
        </p:txBody>
      </p:sp>
      <p:sp>
        <p:nvSpPr>
          <p:cNvPr id="7" name="Zástupný objekt pre číslo snímky 6">
            <a:extLst>
              <a:ext uri="{FF2B5EF4-FFF2-40B4-BE49-F238E27FC236}">
                <a16:creationId xmlns:a16="http://schemas.microsoft.com/office/drawing/2014/main" id="{7D149121-B970-470A-B57A-A71A3A095FB9}"/>
              </a:ext>
            </a:extLst>
          </p:cNvPr>
          <p:cNvSpPr>
            <a:spLocks noGrp="1"/>
          </p:cNvSpPr>
          <p:nvPr>
            <p:ph type="sldNum" sz="quarter" idx="12"/>
          </p:nvPr>
        </p:nvSpPr>
        <p:spPr/>
        <p:txBody>
          <a:bodyPr/>
          <a:lstStyle/>
          <a:p>
            <a:fld id="{9A33D0ED-4F90-45B7-96BF-2FED898D94D8}" type="slidenum">
              <a:rPr lang="sk-SK" smtClean="0"/>
              <a:t>‹#›</a:t>
            </a:fld>
            <a:endParaRPr lang="sk-SK"/>
          </a:p>
        </p:txBody>
      </p:sp>
    </p:spTree>
    <p:extLst>
      <p:ext uri="{BB962C8B-B14F-4D97-AF65-F5344CB8AC3E}">
        <p14:creationId xmlns:p14="http://schemas.microsoft.com/office/powerpoint/2010/main" val="389250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7021E2-03C0-4F1E-B7E3-8A2A8333CDEB}"/>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objekt pre text 2">
            <a:extLst>
              <a:ext uri="{FF2B5EF4-FFF2-40B4-BE49-F238E27FC236}">
                <a16:creationId xmlns:a16="http://schemas.microsoft.com/office/drawing/2014/main" id="{4027045C-20F8-421E-8063-58A7AFA08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F96421B9-D37A-45CF-84C6-2C5E6E60B481}"/>
              </a:ext>
            </a:extLst>
          </p:cNvPr>
          <p:cNvSpPr>
            <a:spLocks noGrp="1"/>
          </p:cNvSpPr>
          <p:nvPr>
            <p:ph sz="half" idx="2"/>
          </p:nvPr>
        </p:nvSpPr>
        <p:spPr>
          <a:xfrm>
            <a:off x="839788"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856F178F-B1D5-4676-8DED-3D560BA2EC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852F21A0-433D-4153-BA61-81DFA99793A1}"/>
              </a:ext>
            </a:extLst>
          </p:cNvPr>
          <p:cNvSpPr>
            <a:spLocks noGrp="1"/>
          </p:cNvSpPr>
          <p:nvPr>
            <p:ph sz="quarter" idx="4"/>
          </p:nvPr>
        </p:nvSpPr>
        <p:spPr>
          <a:xfrm>
            <a:off x="6172200"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FFE6D4FA-0F6B-48EB-95DD-D3922EDAD238}"/>
              </a:ext>
            </a:extLst>
          </p:cNvPr>
          <p:cNvSpPr>
            <a:spLocks noGrp="1"/>
          </p:cNvSpPr>
          <p:nvPr>
            <p:ph type="dt" sz="half" idx="10"/>
          </p:nvPr>
        </p:nvSpPr>
        <p:spPr/>
        <p:txBody>
          <a:bodyPr/>
          <a:lstStyle/>
          <a:p>
            <a:fld id="{60E274C1-2D26-412A-B760-4E5A47961906}" type="datetime1">
              <a:rPr lang="sk-SK" smtClean="0"/>
              <a:t>7. 11. 2023</a:t>
            </a:fld>
            <a:endParaRPr lang="sk-SK"/>
          </a:p>
        </p:txBody>
      </p:sp>
      <p:sp>
        <p:nvSpPr>
          <p:cNvPr id="8" name="Zástupný objekt pre pätu 7">
            <a:extLst>
              <a:ext uri="{FF2B5EF4-FFF2-40B4-BE49-F238E27FC236}">
                <a16:creationId xmlns:a16="http://schemas.microsoft.com/office/drawing/2014/main" id="{7402A478-BD50-4868-A4E7-92714BEA1591}"/>
              </a:ext>
            </a:extLst>
          </p:cNvPr>
          <p:cNvSpPr>
            <a:spLocks noGrp="1"/>
          </p:cNvSpPr>
          <p:nvPr>
            <p:ph type="ftr" sz="quarter" idx="11"/>
          </p:nvPr>
        </p:nvSpPr>
        <p:spPr/>
        <p:txBody>
          <a:bodyPr/>
          <a:lstStyle/>
          <a:p>
            <a:r>
              <a:rPr lang="pt-BR"/>
              <a:t>Výstavba novej prevádzky úpravy repkového oleja</a:t>
            </a:r>
            <a:endParaRPr lang="sk-SK"/>
          </a:p>
        </p:txBody>
      </p:sp>
      <p:sp>
        <p:nvSpPr>
          <p:cNvPr id="9" name="Zástupný objekt pre číslo snímky 8">
            <a:extLst>
              <a:ext uri="{FF2B5EF4-FFF2-40B4-BE49-F238E27FC236}">
                <a16:creationId xmlns:a16="http://schemas.microsoft.com/office/drawing/2014/main" id="{04AF3C17-6AFE-4BF7-92DA-1A463074A54B}"/>
              </a:ext>
            </a:extLst>
          </p:cNvPr>
          <p:cNvSpPr>
            <a:spLocks noGrp="1"/>
          </p:cNvSpPr>
          <p:nvPr>
            <p:ph type="sldNum" sz="quarter" idx="12"/>
          </p:nvPr>
        </p:nvSpPr>
        <p:spPr/>
        <p:txBody>
          <a:bodyPr/>
          <a:lstStyle/>
          <a:p>
            <a:fld id="{9A33D0ED-4F90-45B7-96BF-2FED898D94D8}" type="slidenum">
              <a:rPr lang="sk-SK" smtClean="0"/>
              <a:t>‹#›</a:t>
            </a:fld>
            <a:endParaRPr lang="sk-SK"/>
          </a:p>
        </p:txBody>
      </p:sp>
    </p:spTree>
    <p:extLst>
      <p:ext uri="{BB962C8B-B14F-4D97-AF65-F5344CB8AC3E}">
        <p14:creationId xmlns:p14="http://schemas.microsoft.com/office/powerpoint/2010/main" val="400228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380E38-F887-416D-9263-81C4F2FCABFA}"/>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64DE7EB5-6E89-4D62-89A2-1B47E72DEB5A}"/>
              </a:ext>
            </a:extLst>
          </p:cNvPr>
          <p:cNvSpPr>
            <a:spLocks noGrp="1"/>
          </p:cNvSpPr>
          <p:nvPr>
            <p:ph type="dt" sz="half" idx="10"/>
          </p:nvPr>
        </p:nvSpPr>
        <p:spPr/>
        <p:txBody>
          <a:bodyPr/>
          <a:lstStyle/>
          <a:p>
            <a:fld id="{EF538AF8-BD11-43D6-8790-25F89BA546A7}" type="datetime1">
              <a:rPr lang="sk-SK" smtClean="0"/>
              <a:t>7. 11. 2023</a:t>
            </a:fld>
            <a:endParaRPr lang="sk-SK"/>
          </a:p>
        </p:txBody>
      </p:sp>
      <p:sp>
        <p:nvSpPr>
          <p:cNvPr id="4" name="Zástupný objekt pre pätu 3">
            <a:extLst>
              <a:ext uri="{FF2B5EF4-FFF2-40B4-BE49-F238E27FC236}">
                <a16:creationId xmlns:a16="http://schemas.microsoft.com/office/drawing/2014/main" id="{94B7E5F6-9CFC-4324-8209-1DF32D93AFD2}"/>
              </a:ext>
            </a:extLst>
          </p:cNvPr>
          <p:cNvSpPr>
            <a:spLocks noGrp="1"/>
          </p:cNvSpPr>
          <p:nvPr>
            <p:ph type="ftr" sz="quarter" idx="11"/>
          </p:nvPr>
        </p:nvSpPr>
        <p:spPr/>
        <p:txBody>
          <a:bodyPr/>
          <a:lstStyle/>
          <a:p>
            <a:r>
              <a:rPr lang="pt-BR"/>
              <a:t>Výstavba novej prevádzky úpravy repkového oleja</a:t>
            </a:r>
            <a:endParaRPr lang="sk-SK"/>
          </a:p>
        </p:txBody>
      </p:sp>
      <p:sp>
        <p:nvSpPr>
          <p:cNvPr id="5" name="Zástupný objekt pre číslo snímky 4">
            <a:extLst>
              <a:ext uri="{FF2B5EF4-FFF2-40B4-BE49-F238E27FC236}">
                <a16:creationId xmlns:a16="http://schemas.microsoft.com/office/drawing/2014/main" id="{06F9FB2D-8967-47E6-BB04-1EC738C90FF4}"/>
              </a:ext>
            </a:extLst>
          </p:cNvPr>
          <p:cNvSpPr>
            <a:spLocks noGrp="1"/>
          </p:cNvSpPr>
          <p:nvPr>
            <p:ph type="sldNum" sz="quarter" idx="12"/>
          </p:nvPr>
        </p:nvSpPr>
        <p:spPr/>
        <p:txBody>
          <a:bodyPr/>
          <a:lstStyle/>
          <a:p>
            <a:fld id="{9A33D0ED-4F90-45B7-96BF-2FED898D94D8}" type="slidenum">
              <a:rPr lang="sk-SK" smtClean="0"/>
              <a:t>‹#›</a:t>
            </a:fld>
            <a:endParaRPr lang="sk-SK"/>
          </a:p>
        </p:txBody>
      </p:sp>
    </p:spTree>
    <p:extLst>
      <p:ext uri="{BB962C8B-B14F-4D97-AF65-F5344CB8AC3E}">
        <p14:creationId xmlns:p14="http://schemas.microsoft.com/office/powerpoint/2010/main" val="334963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86FACD53-DBE2-465B-A3BE-CE5CF7905F43}"/>
              </a:ext>
            </a:extLst>
          </p:cNvPr>
          <p:cNvSpPr>
            <a:spLocks noGrp="1"/>
          </p:cNvSpPr>
          <p:nvPr>
            <p:ph type="dt" sz="half" idx="10"/>
          </p:nvPr>
        </p:nvSpPr>
        <p:spPr/>
        <p:txBody>
          <a:bodyPr/>
          <a:lstStyle/>
          <a:p>
            <a:fld id="{1A13FA60-FFE2-472F-B9FA-55A6F65AF67E}" type="datetime1">
              <a:rPr lang="sk-SK" smtClean="0"/>
              <a:t>7. 11. 2023</a:t>
            </a:fld>
            <a:endParaRPr lang="sk-SK"/>
          </a:p>
        </p:txBody>
      </p:sp>
      <p:sp>
        <p:nvSpPr>
          <p:cNvPr id="3" name="Zástupný objekt pre pätu 2">
            <a:extLst>
              <a:ext uri="{FF2B5EF4-FFF2-40B4-BE49-F238E27FC236}">
                <a16:creationId xmlns:a16="http://schemas.microsoft.com/office/drawing/2014/main" id="{F09521F0-A6D0-4B05-9669-9ED0E103BAC9}"/>
              </a:ext>
            </a:extLst>
          </p:cNvPr>
          <p:cNvSpPr>
            <a:spLocks noGrp="1"/>
          </p:cNvSpPr>
          <p:nvPr>
            <p:ph type="ftr" sz="quarter" idx="11"/>
          </p:nvPr>
        </p:nvSpPr>
        <p:spPr/>
        <p:txBody>
          <a:bodyPr/>
          <a:lstStyle/>
          <a:p>
            <a:r>
              <a:rPr lang="pt-BR"/>
              <a:t>Výstavba novej prevádzky úpravy repkového oleja</a:t>
            </a:r>
            <a:endParaRPr lang="sk-SK"/>
          </a:p>
        </p:txBody>
      </p:sp>
      <p:sp>
        <p:nvSpPr>
          <p:cNvPr id="4" name="Zástupný objekt pre číslo snímky 3">
            <a:extLst>
              <a:ext uri="{FF2B5EF4-FFF2-40B4-BE49-F238E27FC236}">
                <a16:creationId xmlns:a16="http://schemas.microsoft.com/office/drawing/2014/main" id="{4F01C859-8A34-43E1-8F1C-4CB062759B69}"/>
              </a:ext>
            </a:extLst>
          </p:cNvPr>
          <p:cNvSpPr>
            <a:spLocks noGrp="1"/>
          </p:cNvSpPr>
          <p:nvPr>
            <p:ph type="sldNum" sz="quarter" idx="12"/>
          </p:nvPr>
        </p:nvSpPr>
        <p:spPr/>
        <p:txBody>
          <a:bodyPr/>
          <a:lstStyle/>
          <a:p>
            <a:fld id="{9A33D0ED-4F90-45B7-96BF-2FED898D94D8}" type="slidenum">
              <a:rPr lang="sk-SK" smtClean="0"/>
              <a:t>‹#›</a:t>
            </a:fld>
            <a:endParaRPr lang="sk-SK"/>
          </a:p>
        </p:txBody>
      </p:sp>
    </p:spTree>
    <p:extLst>
      <p:ext uri="{BB962C8B-B14F-4D97-AF65-F5344CB8AC3E}">
        <p14:creationId xmlns:p14="http://schemas.microsoft.com/office/powerpoint/2010/main" val="328765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8031F7-2FA1-4EB1-8E2B-5BA640B2AFF6}"/>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9821A6FF-9DBF-47D5-ABFF-F04344351F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73E5466C-0F5A-4C58-A38D-7C2B030A2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19348E3E-EACC-4565-8B81-80B4FEDBA5CB}"/>
              </a:ext>
            </a:extLst>
          </p:cNvPr>
          <p:cNvSpPr>
            <a:spLocks noGrp="1"/>
          </p:cNvSpPr>
          <p:nvPr>
            <p:ph type="dt" sz="half" idx="10"/>
          </p:nvPr>
        </p:nvSpPr>
        <p:spPr/>
        <p:txBody>
          <a:bodyPr/>
          <a:lstStyle/>
          <a:p>
            <a:fld id="{20A7E2B1-0EE3-4217-8D5D-4D85A1C20344}" type="datetime1">
              <a:rPr lang="sk-SK" smtClean="0"/>
              <a:t>7. 11. 2023</a:t>
            </a:fld>
            <a:endParaRPr lang="sk-SK"/>
          </a:p>
        </p:txBody>
      </p:sp>
      <p:sp>
        <p:nvSpPr>
          <p:cNvPr id="6" name="Zástupný objekt pre pätu 5">
            <a:extLst>
              <a:ext uri="{FF2B5EF4-FFF2-40B4-BE49-F238E27FC236}">
                <a16:creationId xmlns:a16="http://schemas.microsoft.com/office/drawing/2014/main" id="{D05949B6-FB1C-445A-969D-AC3F3922ECD2}"/>
              </a:ext>
            </a:extLst>
          </p:cNvPr>
          <p:cNvSpPr>
            <a:spLocks noGrp="1"/>
          </p:cNvSpPr>
          <p:nvPr>
            <p:ph type="ftr" sz="quarter" idx="11"/>
          </p:nvPr>
        </p:nvSpPr>
        <p:spPr/>
        <p:txBody>
          <a:bodyPr/>
          <a:lstStyle/>
          <a:p>
            <a:r>
              <a:rPr lang="pt-BR"/>
              <a:t>Výstavba novej prevádzky úpravy repkového oleja</a:t>
            </a:r>
            <a:endParaRPr lang="sk-SK"/>
          </a:p>
        </p:txBody>
      </p:sp>
      <p:sp>
        <p:nvSpPr>
          <p:cNvPr id="7" name="Zástupný objekt pre číslo snímky 6">
            <a:extLst>
              <a:ext uri="{FF2B5EF4-FFF2-40B4-BE49-F238E27FC236}">
                <a16:creationId xmlns:a16="http://schemas.microsoft.com/office/drawing/2014/main" id="{4BE6B65C-4A96-477B-BE98-1D4483E6DEB0}"/>
              </a:ext>
            </a:extLst>
          </p:cNvPr>
          <p:cNvSpPr>
            <a:spLocks noGrp="1"/>
          </p:cNvSpPr>
          <p:nvPr>
            <p:ph type="sldNum" sz="quarter" idx="12"/>
          </p:nvPr>
        </p:nvSpPr>
        <p:spPr/>
        <p:txBody>
          <a:bodyPr/>
          <a:lstStyle/>
          <a:p>
            <a:fld id="{9A33D0ED-4F90-45B7-96BF-2FED898D94D8}" type="slidenum">
              <a:rPr lang="sk-SK" smtClean="0"/>
              <a:t>‹#›</a:t>
            </a:fld>
            <a:endParaRPr lang="sk-SK"/>
          </a:p>
        </p:txBody>
      </p:sp>
    </p:spTree>
    <p:extLst>
      <p:ext uri="{BB962C8B-B14F-4D97-AF65-F5344CB8AC3E}">
        <p14:creationId xmlns:p14="http://schemas.microsoft.com/office/powerpoint/2010/main" val="360236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0B55DD-F8EB-4809-B087-34EA983CDAD3}"/>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CFA8F5E1-D89C-40F7-A451-4A159CDA87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p>
        </p:txBody>
      </p:sp>
      <p:sp>
        <p:nvSpPr>
          <p:cNvPr id="4" name="Zástupný objekt pre text 3">
            <a:extLst>
              <a:ext uri="{FF2B5EF4-FFF2-40B4-BE49-F238E27FC236}">
                <a16:creationId xmlns:a16="http://schemas.microsoft.com/office/drawing/2014/main" id="{01462D71-E5A4-4D1A-AAE3-7BD835934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AA5FAFF5-EF77-4A9B-B084-6BB71D7A9A02}"/>
              </a:ext>
            </a:extLst>
          </p:cNvPr>
          <p:cNvSpPr>
            <a:spLocks noGrp="1"/>
          </p:cNvSpPr>
          <p:nvPr>
            <p:ph type="dt" sz="half" idx="10"/>
          </p:nvPr>
        </p:nvSpPr>
        <p:spPr/>
        <p:txBody>
          <a:bodyPr/>
          <a:lstStyle/>
          <a:p>
            <a:fld id="{4A643003-E430-43D7-8E8F-D2BE87B5EC31}" type="datetime1">
              <a:rPr lang="sk-SK" smtClean="0"/>
              <a:t>7. 11. 2023</a:t>
            </a:fld>
            <a:endParaRPr lang="sk-SK"/>
          </a:p>
        </p:txBody>
      </p:sp>
      <p:sp>
        <p:nvSpPr>
          <p:cNvPr id="6" name="Zástupný objekt pre pätu 5">
            <a:extLst>
              <a:ext uri="{FF2B5EF4-FFF2-40B4-BE49-F238E27FC236}">
                <a16:creationId xmlns:a16="http://schemas.microsoft.com/office/drawing/2014/main" id="{7A71B63F-3715-4B64-8AB8-06BA3ECF38F8}"/>
              </a:ext>
            </a:extLst>
          </p:cNvPr>
          <p:cNvSpPr>
            <a:spLocks noGrp="1"/>
          </p:cNvSpPr>
          <p:nvPr>
            <p:ph type="ftr" sz="quarter" idx="11"/>
          </p:nvPr>
        </p:nvSpPr>
        <p:spPr/>
        <p:txBody>
          <a:bodyPr/>
          <a:lstStyle/>
          <a:p>
            <a:r>
              <a:rPr lang="pt-BR"/>
              <a:t>Výstavba novej prevádzky úpravy repkového oleja</a:t>
            </a:r>
            <a:endParaRPr lang="sk-SK"/>
          </a:p>
        </p:txBody>
      </p:sp>
      <p:sp>
        <p:nvSpPr>
          <p:cNvPr id="7" name="Zástupný objekt pre číslo snímky 6">
            <a:extLst>
              <a:ext uri="{FF2B5EF4-FFF2-40B4-BE49-F238E27FC236}">
                <a16:creationId xmlns:a16="http://schemas.microsoft.com/office/drawing/2014/main" id="{596BFC98-1C57-4104-B951-1A2BC96DF813}"/>
              </a:ext>
            </a:extLst>
          </p:cNvPr>
          <p:cNvSpPr>
            <a:spLocks noGrp="1"/>
          </p:cNvSpPr>
          <p:nvPr>
            <p:ph type="sldNum" sz="quarter" idx="12"/>
          </p:nvPr>
        </p:nvSpPr>
        <p:spPr/>
        <p:txBody>
          <a:bodyPr/>
          <a:lstStyle/>
          <a:p>
            <a:fld id="{9A33D0ED-4F90-45B7-96BF-2FED898D94D8}" type="slidenum">
              <a:rPr lang="sk-SK" smtClean="0"/>
              <a:t>‹#›</a:t>
            </a:fld>
            <a:endParaRPr lang="sk-SK"/>
          </a:p>
        </p:txBody>
      </p:sp>
    </p:spTree>
    <p:extLst>
      <p:ext uri="{BB962C8B-B14F-4D97-AF65-F5344CB8AC3E}">
        <p14:creationId xmlns:p14="http://schemas.microsoft.com/office/powerpoint/2010/main" val="3178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8000"/>
            <a:lum/>
          </a:blip>
          <a:srcRect/>
          <a:stretch>
            <a:fillRect l="-15000" t="78000" r="-15000"/>
          </a:stretch>
        </a:blipFill>
        <a:effectLst/>
      </p:bgPr>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FC77BD48-53A4-4D57-B60A-ED37315A83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objekt pre text 2">
            <a:extLst>
              <a:ext uri="{FF2B5EF4-FFF2-40B4-BE49-F238E27FC236}">
                <a16:creationId xmlns:a16="http://schemas.microsoft.com/office/drawing/2014/main" id="{FD370036-A743-4C49-8FA1-5AA79F3965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A1ABD53F-7A6D-4C00-9291-74F364BD5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9F9BB-1886-402D-A651-43AF36844261}" type="datetime1">
              <a:rPr lang="sk-SK" smtClean="0"/>
              <a:t>7. 11. 2023</a:t>
            </a:fld>
            <a:endParaRPr lang="sk-SK"/>
          </a:p>
        </p:txBody>
      </p:sp>
      <p:sp>
        <p:nvSpPr>
          <p:cNvPr id="5" name="Zástupný objekt pre pätu 4">
            <a:extLst>
              <a:ext uri="{FF2B5EF4-FFF2-40B4-BE49-F238E27FC236}">
                <a16:creationId xmlns:a16="http://schemas.microsoft.com/office/drawing/2014/main" id="{795B7B10-253A-4AAC-AA73-4F5A32ABE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Výstavba novej prevádzky úpravy repkového oleja</a:t>
            </a:r>
            <a:endParaRPr lang="sk-SK"/>
          </a:p>
        </p:txBody>
      </p:sp>
      <p:sp>
        <p:nvSpPr>
          <p:cNvPr id="6" name="Zástupný objekt pre číslo snímky 5">
            <a:extLst>
              <a:ext uri="{FF2B5EF4-FFF2-40B4-BE49-F238E27FC236}">
                <a16:creationId xmlns:a16="http://schemas.microsoft.com/office/drawing/2014/main" id="{85E6FBD0-0461-47FA-A1A6-1E61A810F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3D0ED-4F90-45B7-96BF-2FED898D94D8}" type="slidenum">
              <a:rPr lang="sk-SK" smtClean="0"/>
              <a:t>‹#›</a:t>
            </a:fld>
            <a:endParaRPr lang="sk-SK"/>
          </a:p>
        </p:txBody>
      </p:sp>
      <p:pic>
        <p:nvPicPr>
          <p:cNvPr id="8" name="Obrázok 7">
            <a:extLst>
              <a:ext uri="{FF2B5EF4-FFF2-40B4-BE49-F238E27FC236}">
                <a16:creationId xmlns:a16="http://schemas.microsoft.com/office/drawing/2014/main" id="{457A2A12-1FF9-4196-B6C0-6A6753F8229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99833" y="136525"/>
            <a:ext cx="866130" cy="1166624"/>
          </a:xfrm>
          <a:prstGeom prst="rect">
            <a:avLst/>
          </a:prstGeom>
        </p:spPr>
      </p:pic>
    </p:spTree>
    <p:extLst>
      <p:ext uri="{BB962C8B-B14F-4D97-AF65-F5344CB8AC3E}">
        <p14:creationId xmlns:p14="http://schemas.microsoft.com/office/powerpoint/2010/main" val="2150334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28741F-D890-4651-9BB5-0CB92B979474}"/>
              </a:ext>
            </a:extLst>
          </p:cNvPr>
          <p:cNvSpPr>
            <a:spLocks noGrp="1"/>
          </p:cNvSpPr>
          <p:nvPr>
            <p:ph type="ctrTitle"/>
          </p:nvPr>
        </p:nvSpPr>
        <p:spPr>
          <a:xfrm>
            <a:off x="1419286" y="554337"/>
            <a:ext cx="9144000" cy="812530"/>
          </a:xfrm>
        </p:spPr>
        <p:txBody>
          <a:bodyPr>
            <a:spAutoFit/>
          </a:bodyPr>
          <a:lstStyle/>
          <a:p>
            <a:r>
              <a:rPr lang="sk-SK" sz="2000" b="1" dirty="0">
                <a:solidFill>
                  <a:srgbClr val="00B050"/>
                </a:solidFill>
              </a:rPr>
              <a:t>Predbežné trhové konzultácie </a:t>
            </a:r>
            <a:br>
              <a:rPr lang="sk-SK" sz="3200" b="1" dirty="0">
                <a:solidFill>
                  <a:srgbClr val="00B050"/>
                </a:solidFill>
              </a:rPr>
            </a:br>
            <a:r>
              <a:rPr lang="sk-SK" sz="3200" b="1" dirty="0">
                <a:solidFill>
                  <a:srgbClr val="00B050"/>
                </a:solidFill>
              </a:rPr>
              <a:t> Generátor aktívneho kyslíka</a:t>
            </a:r>
            <a:endParaRPr lang="en-US" sz="3200" b="1" dirty="0">
              <a:solidFill>
                <a:srgbClr val="00B050"/>
              </a:solidFill>
            </a:endParaRPr>
          </a:p>
        </p:txBody>
      </p:sp>
      <p:sp>
        <p:nvSpPr>
          <p:cNvPr id="6" name="Zástupný objekt pre číslo snímky 5">
            <a:extLst>
              <a:ext uri="{FF2B5EF4-FFF2-40B4-BE49-F238E27FC236}">
                <a16:creationId xmlns:a16="http://schemas.microsoft.com/office/drawing/2014/main" id="{EF96314E-D1D1-4488-A5CA-1A314D5427CA}"/>
              </a:ext>
            </a:extLst>
          </p:cNvPr>
          <p:cNvSpPr>
            <a:spLocks noGrp="1"/>
          </p:cNvSpPr>
          <p:nvPr>
            <p:ph type="sldNum" sz="quarter" idx="12"/>
          </p:nvPr>
        </p:nvSpPr>
        <p:spPr/>
        <p:txBody>
          <a:bodyPr/>
          <a:lstStyle/>
          <a:p>
            <a:fld id="{9A33D0ED-4F90-45B7-96BF-2FED898D94D8}" type="slidenum">
              <a:rPr lang="sk-SK" smtClean="0"/>
              <a:t>1</a:t>
            </a:fld>
            <a:endParaRPr lang="sk-SK"/>
          </a:p>
        </p:txBody>
      </p:sp>
      <p:pic>
        <p:nvPicPr>
          <p:cNvPr id="1026" name="Picture 2" descr="Image result for envien group">
            <a:extLst>
              <a:ext uri="{FF2B5EF4-FFF2-40B4-BE49-F238E27FC236}">
                <a16:creationId xmlns:a16="http://schemas.microsoft.com/office/drawing/2014/main" id="{0703453A-00C8-4EE8-9838-C3A6E1D72D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53"/>
          <a:stretch/>
        </p:blipFill>
        <p:spPr bwMode="auto">
          <a:xfrm>
            <a:off x="-23108" y="1616443"/>
            <a:ext cx="12215108" cy="3013065"/>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1">
            <a:extLst>
              <a:ext uri="{FF2B5EF4-FFF2-40B4-BE49-F238E27FC236}">
                <a16:creationId xmlns:a16="http://schemas.microsoft.com/office/drawing/2014/main" id="{A32BC2EB-0168-4926-8765-170536FC7BBE}"/>
              </a:ext>
            </a:extLst>
          </p:cNvPr>
          <p:cNvSpPr txBox="1">
            <a:spLocks/>
          </p:cNvSpPr>
          <p:nvPr/>
        </p:nvSpPr>
        <p:spPr>
          <a:xfrm>
            <a:off x="169683" y="4816825"/>
            <a:ext cx="11868346" cy="424732"/>
          </a:xfrm>
          <a:prstGeom prst="rect">
            <a:avLst/>
          </a:prstGeom>
        </p:spPr>
        <p:txBody>
          <a:bodyPr vert="horz" wrap="square" lIns="91440" tIns="45720" rIns="91440" bIns="45720" rtlCol="0" anchor="b">
            <a:spAutoFit/>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r>
              <a:rPr lang="sk-SK" sz="2400" b="1" dirty="0">
                <a:solidFill>
                  <a:srgbClr val="00B050"/>
                </a:solidFill>
              </a:rPr>
              <a:t>Leopoldov</a:t>
            </a:r>
            <a:endParaRPr lang="en-US" sz="2400" b="1" dirty="0">
              <a:solidFill>
                <a:srgbClr val="00B050"/>
              </a:solidFill>
            </a:endParaRPr>
          </a:p>
        </p:txBody>
      </p:sp>
    </p:spTree>
    <p:extLst>
      <p:ext uri="{BB962C8B-B14F-4D97-AF65-F5344CB8AC3E}">
        <p14:creationId xmlns:p14="http://schemas.microsoft.com/office/powerpoint/2010/main" val="181936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číslo snímky 4">
            <a:extLst>
              <a:ext uri="{FF2B5EF4-FFF2-40B4-BE49-F238E27FC236}">
                <a16:creationId xmlns:a16="http://schemas.microsoft.com/office/drawing/2014/main" id="{7FEF3EC3-34B9-6116-0DC4-62B09242FEC0}"/>
              </a:ext>
            </a:extLst>
          </p:cNvPr>
          <p:cNvSpPr>
            <a:spLocks noGrp="1"/>
          </p:cNvSpPr>
          <p:nvPr>
            <p:ph type="sldNum" sz="quarter" idx="12"/>
          </p:nvPr>
        </p:nvSpPr>
        <p:spPr/>
        <p:txBody>
          <a:bodyPr/>
          <a:lstStyle/>
          <a:p>
            <a:fld id="{9A33D0ED-4F90-45B7-96BF-2FED898D94D8}" type="slidenum">
              <a:rPr lang="sk-SK" smtClean="0"/>
              <a:t>2</a:t>
            </a:fld>
            <a:endParaRPr lang="sk-SK"/>
          </a:p>
        </p:txBody>
      </p:sp>
      <p:sp>
        <p:nvSpPr>
          <p:cNvPr id="7" name="Nadpis 1">
            <a:extLst>
              <a:ext uri="{FF2B5EF4-FFF2-40B4-BE49-F238E27FC236}">
                <a16:creationId xmlns:a16="http://schemas.microsoft.com/office/drawing/2014/main" id="{8B4B92FA-412A-EF57-E8EA-E6798298925B}"/>
              </a:ext>
            </a:extLst>
          </p:cNvPr>
          <p:cNvSpPr txBox="1">
            <a:spLocks/>
          </p:cNvSpPr>
          <p:nvPr/>
        </p:nvSpPr>
        <p:spPr>
          <a:xfrm>
            <a:off x="1582787" y="852470"/>
            <a:ext cx="7882021" cy="341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sk-SK" sz="1800" b="1" dirty="0">
                <a:effectLst/>
                <a:latin typeface="Calibri" panose="020F0502020204030204" pitchFamily="34" charset="0"/>
                <a:ea typeface="Calibri" panose="020F0502020204030204" pitchFamily="34" charset="0"/>
                <a:cs typeface="Times New Roman" panose="02020603050405020304" pitchFamily="18" charset="0"/>
              </a:rPr>
              <a:t>Opis riešenia a hlavné zariadenia</a:t>
            </a:r>
            <a:endParaRPr lang="sk-SK" sz="1800" b="1" dirty="0"/>
          </a:p>
        </p:txBody>
      </p:sp>
      <p:sp>
        <p:nvSpPr>
          <p:cNvPr id="3" name="BlokTextu 2">
            <a:extLst>
              <a:ext uri="{FF2B5EF4-FFF2-40B4-BE49-F238E27FC236}">
                <a16:creationId xmlns:a16="http://schemas.microsoft.com/office/drawing/2014/main" id="{B5FAE777-E13E-6535-C28E-334635D561C6}"/>
              </a:ext>
            </a:extLst>
          </p:cNvPr>
          <p:cNvSpPr txBox="1">
            <a:spLocks noChangeAspect="1"/>
          </p:cNvSpPr>
          <p:nvPr/>
        </p:nvSpPr>
        <p:spPr>
          <a:xfrm>
            <a:off x="169683" y="1269974"/>
            <a:ext cx="6294617" cy="3779240"/>
          </a:xfrm>
          <a:prstGeom prst="rect">
            <a:avLst/>
          </a:prstGeom>
          <a:noFill/>
        </p:spPr>
        <p:txBody>
          <a:bodyPr wrap="square" numCol="1">
            <a:spAutoFit/>
          </a:bodyPr>
          <a:lstStyle/>
          <a:p>
            <a:pPr>
              <a:lnSpc>
                <a:spcPct val="107000"/>
              </a:lnSpc>
              <a:spcAft>
                <a:spcPts val="80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Na zabezpečenie zníženia zápachu v </a:t>
            </a:r>
            <a:r>
              <a:rPr lang="sk-SK" sz="1100" b="1" dirty="0">
                <a:effectLst/>
                <a:latin typeface="Calibri" panose="020F0502020204030204" pitchFamily="34" charset="0"/>
                <a:ea typeface="Calibri" panose="020F0502020204030204" pitchFamily="34" charset="0"/>
                <a:cs typeface="Times New Roman" panose="02020603050405020304" pitchFamily="18" charset="0"/>
              </a:rPr>
              <a:t>Komíne </a:t>
            </a:r>
            <a:r>
              <a:rPr lang="sk-SK" sz="1100" dirty="0">
                <a:effectLst/>
                <a:latin typeface="Calibri" panose="020F0502020204030204" pitchFamily="34" charset="0"/>
                <a:ea typeface="Calibri" panose="020F0502020204030204" pitchFamily="34" charset="0"/>
                <a:cs typeface="Times New Roman" panose="02020603050405020304" pitchFamily="18" charset="0"/>
              </a:rPr>
              <a:t>sa čistý vzduch dodáva </a:t>
            </a:r>
            <a:r>
              <a:rPr lang="sk-SK" sz="1100" b="1" dirty="0">
                <a:effectLst/>
                <a:latin typeface="Calibri" panose="020F0502020204030204" pitchFamily="34" charset="0"/>
                <a:ea typeface="Calibri" panose="020F0502020204030204" pitchFamily="34" charset="0"/>
                <a:cs typeface="Times New Roman" panose="02020603050405020304" pitchFamily="18" charset="0"/>
              </a:rPr>
              <a:t>Vstupným ventilátorom</a:t>
            </a:r>
            <a:r>
              <a:rPr lang="sk-SK" sz="1100" dirty="0">
                <a:effectLst/>
                <a:latin typeface="Calibri" panose="020F0502020204030204" pitchFamily="34" charset="0"/>
                <a:ea typeface="Calibri" panose="020F0502020204030204" pitchFamily="34" charset="0"/>
                <a:cs typeface="Times New Roman" panose="02020603050405020304" pitchFamily="18" charset="0"/>
              </a:rPr>
              <a:t> cez </a:t>
            </a:r>
            <a:r>
              <a:rPr lang="sk-SK" sz="1100" b="1" dirty="0">
                <a:effectLst/>
                <a:latin typeface="Calibri" panose="020F0502020204030204" pitchFamily="34" charset="0"/>
                <a:ea typeface="Calibri" panose="020F0502020204030204" pitchFamily="34" charset="0"/>
                <a:cs typeface="Times New Roman" panose="02020603050405020304" pitchFamily="18" charset="0"/>
              </a:rPr>
              <a:t>Vstupný filter vzduchu</a:t>
            </a:r>
            <a:r>
              <a:rPr lang="sk-SK" sz="1100" dirty="0">
                <a:effectLst/>
                <a:latin typeface="Calibri" panose="020F0502020204030204" pitchFamily="34" charset="0"/>
                <a:ea typeface="Calibri" panose="020F0502020204030204" pitchFamily="34" charset="0"/>
                <a:cs typeface="Times New Roman" panose="02020603050405020304" pitchFamily="18" charset="0"/>
              </a:rPr>
              <a:t> a </a:t>
            </a:r>
            <a:r>
              <a:rPr lang="sk-SK" sz="1100" b="1" dirty="0">
                <a:effectLst/>
                <a:latin typeface="Calibri" panose="020F0502020204030204" pitchFamily="34" charset="0"/>
                <a:ea typeface="Calibri" panose="020F0502020204030204" pitchFamily="34" charset="0"/>
                <a:cs typeface="Times New Roman" panose="02020603050405020304" pitchFamily="18" charset="0"/>
              </a:rPr>
              <a:t>Predohrev vzduchu</a:t>
            </a:r>
            <a:r>
              <a:rPr lang="sk-SK" sz="1100" dirty="0">
                <a:effectLst/>
                <a:latin typeface="Calibri" panose="020F0502020204030204" pitchFamily="34" charset="0"/>
                <a:ea typeface="Calibri" panose="020F0502020204030204" pitchFamily="34" charset="0"/>
                <a:cs typeface="Times New Roman" panose="02020603050405020304" pitchFamily="18" charset="0"/>
              </a:rPr>
              <a:t> do </a:t>
            </a:r>
            <a:r>
              <a:rPr lang="sk-SK" sz="1100" b="1" dirty="0">
                <a:effectLst/>
                <a:latin typeface="Calibri" panose="020F0502020204030204" pitchFamily="34" charset="0"/>
                <a:ea typeface="Calibri" panose="020F0502020204030204" pitchFamily="34" charset="0"/>
                <a:cs typeface="Times New Roman" panose="02020603050405020304" pitchFamily="18" charset="0"/>
              </a:rPr>
              <a:t>Generátora aktívneho kyslíka</a:t>
            </a:r>
            <a:r>
              <a:rPr lang="sk-SK" sz="1100" dirty="0">
                <a:effectLst/>
                <a:latin typeface="Calibri" panose="020F0502020204030204" pitchFamily="34" charset="0"/>
                <a:ea typeface="Calibri" panose="020F0502020204030204" pitchFamily="34" charset="0"/>
                <a:cs typeface="Times New Roman" panose="02020603050405020304" pitchFamily="18" charset="0"/>
              </a:rPr>
              <a:t>, kde sa mení na aktívny kyslík, ktorý sa v </a:t>
            </a:r>
            <a:r>
              <a:rPr lang="sk-SK" sz="1100" b="1" dirty="0">
                <a:effectLst/>
                <a:latin typeface="Calibri" panose="020F0502020204030204" pitchFamily="34" charset="0"/>
                <a:ea typeface="Calibri" panose="020F0502020204030204" pitchFamily="34" charset="0"/>
                <a:cs typeface="Times New Roman" panose="02020603050405020304" pitchFamily="18" charset="0"/>
              </a:rPr>
              <a:t>Injektore aktívneho kyslíka,</a:t>
            </a:r>
            <a:r>
              <a:rPr lang="sk-SK" sz="1100" dirty="0">
                <a:effectLst/>
                <a:latin typeface="Calibri" panose="020F0502020204030204" pitchFamily="34" charset="0"/>
                <a:ea typeface="Calibri" panose="020F0502020204030204" pitchFamily="34" charset="0"/>
                <a:cs typeface="Times New Roman" panose="02020603050405020304" pitchFamily="18" charset="0"/>
              </a:rPr>
              <a:t> namontovanom do telesa Komína, vstrekuje do prúdu odpadového vzduchu v Komíne. Zariadenie pracuje </a:t>
            </a:r>
            <a:r>
              <a:rPr lang="sk-SK" sz="1100" b="1" dirty="0">
                <a:effectLst/>
                <a:latin typeface="Calibri" panose="020F0502020204030204" pitchFamily="34" charset="0"/>
                <a:ea typeface="Calibri" panose="020F0502020204030204" pitchFamily="34" charset="0"/>
                <a:cs typeface="Times New Roman" panose="02020603050405020304" pitchFamily="18" charset="0"/>
              </a:rPr>
              <a:t>automaticky</a:t>
            </a:r>
            <a:r>
              <a:rPr lang="sk-SK" sz="1100" dirty="0">
                <a:effectLst/>
                <a:latin typeface="Calibri" panose="020F0502020204030204" pitchFamily="34" charset="0"/>
                <a:ea typeface="Calibri" panose="020F0502020204030204" pitchFamily="34" charset="0"/>
                <a:cs typeface="Times New Roman" panose="02020603050405020304" pitchFamily="18" charset="0"/>
              </a:rPr>
              <a:t> bez potreby manuálnych zásahov.</a:t>
            </a:r>
          </a:p>
          <a:p>
            <a:pPr>
              <a:lnSpc>
                <a:spcPct val="107000"/>
              </a:lnSpc>
              <a:spcAft>
                <a:spcPts val="80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Kapacita zariadení generátora aktívneho kyslíka, je projektovaná na spracovanie 25000 m</a:t>
            </a:r>
            <a:r>
              <a:rPr lang="sk-SK" sz="11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sk-SK" sz="1100" dirty="0">
                <a:effectLst/>
                <a:latin typeface="Calibri" panose="020F0502020204030204" pitchFamily="34" charset="0"/>
                <a:ea typeface="Calibri" panose="020F0502020204030204" pitchFamily="34" charset="0"/>
                <a:cs typeface="Times New Roman" panose="02020603050405020304" pitchFamily="18" charset="0"/>
              </a:rPr>
              <a:t>/h odpadového vzduchu z prevádzky „Extrakcie repkových výliskov“ s uvažovaným produkčným časom 8000 hod/rok.</a:t>
            </a:r>
          </a:p>
          <a:p>
            <a:pPr>
              <a:lnSpc>
                <a:spcPct val="107000"/>
              </a:lnSpc>
              <a:spcAft>
                <a:spcPts val="80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Do odpadového vzduchu sa pridáva čistý vzduch v množstve 3600 m</a:t>
            </a:r>
            <a:r>
              <a:rPr lang="sk-SK" sz="11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sk-SK" sz="1100" dirty="0">
                <a:effectLst/>
                <a:latin typeface="Calibri" panose="020F0502020204030204" pitchFamily="34" charset="0"/>
                <a:ea typeface="Calibri" panose="020F0502020204030204" pitchFamily="34" charset="0"/>
                <a:cs typeface="Times New Roman" panose="02020603050405020304" pitchFamily="18" charset="0"/>
              </a:rPr>
              <a:t>/h. Celkové max. množstvo vzduchu vypúšťaného z komína bude 28600 m</a:t>
            </a:r>
            <a:r>
              <a:rPr lang="sk-SK" sz="11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sk-SK" sz="1100" dirty="0">
                <a:effectLst/>
                <a:latin typeface="Calibri" panose="020F0502020204030204" pitchFamily="34" charset="0"/>
                <a:ea typeface="Calibri" panose="020F0502020204030204" pitchFamily="34" charset="0"/>
                <a:cs typeface="Times New Roman" panose="02020603050405020304" pitchFamily="18" charset="0"/>
              </a:rPr>
              <a:t>/h.</a:t>
            </a:r>
          </a:p>
          <a:p>
            <a:pPr>
              <a:lnSpc>
                <a:spcPct val="107000"/>
              </a:lnSpc>
              <a:spcAft>
                <a:spcPts val="80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Hlavným zariadením </a:t>
            </a:r>
            <a:r>
              <a:rPr lang="sk-SK" sz="1100" b="1" dirty="0">
                <a:effectLst/>
                <a:latin typeface="Calibri" panose="020F0502020204030204" pitchFamily="34" charset="0"/>
                <a:ea typeface="Calibri" panose="020F0502020204030204" pitchFamily="34" charset="0"/>
                <a:cs typeface="Times New Roman" panose="02020603050405020304" pitchFamily="18" charset="0"/>
              </a:rPr>
              <a:t>je Generátor aktívneho kyslíka</a:t>
            </a:r>
            <a:r>
              <a:rPr lang="sk-SK" sz="1100" dirty="0">
                <a:effectLst/>
                <a:latin typeface="Calibri" panose="020F0502020204030204" pitchFamily="34" charset="0"/>
                <a:ea typeface="Calibri" panose="020F0502020204030204" pitchFamily="34" charset="0"/>
                <a:cs typeface="Times New Roman" panose="02020603050405020304" pitchFamily="18" charset="0"/>
              </a:rPr>
              <a:t>. Je to zariadenie na úpravu čistého vzduchu určeného na zníženie zápachu v odpadovom vzduchu. V Generátore sú žiariče, tiež nazývané články XG, ktoré menia molekuly kyslíka a vodnej pary vo vstrekovanom vzduchu na radikály. Táto reakčná zmes, často nazývaná ako aktívny kyslík, je potom cez Injektor aktívneho kyslíka vo vysokej rýchlosti zavedená do prúdu odpadového vzduchu v Id. č. 84 Komín. Tu aktívny kyslík zoxiduje pachové molekuly a spôsobí zníženie zápachu. </a:t>
            </a:r>
          </a:p>
          <a:p>
            <a:pPr>
              <a:lnSpc>
                <a:spcPct val="107000"/>
              </a:lnSpc>
              <a:spcAft>
                <a:spcPts val="800"/>
              </a:spcAft>
            </a:pP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Obrázok 7" descr="Obrázok, na ktorom je exteriér, budova, nebo, oblak&#10;&#10;Automaticky generovaný popis">
            <a:extLst>
              <a:ext uri="{FF2B5EF4-FFF2-40B4-BE49-F238E27FC236}">
                <a16:creationId xmlns:a16="http://schemas.microsoft.com/office/drawing/2014/main" id="{F322EE23-5D61-CB08-621D-8AB4DBE82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918200" y="1943074"/>
            <a:ext cx="5384800" cy="4038600"/>
          </a:xfrm>
          <a:prstGeom prst="rect">
            <a:avLst/>
          </a:prstGeom>
        </p:spPr>
      </p:pic>
    </p:spTree>
    <p:extLst>
      <p:ext uri="{BB962C8B-B14F-4D97-AF65-F5344CB8AC3E}">
        <p14:creationId xmlns:p14="http://schemas.microsoft.com/office/powerpoint/2010/main" val="19092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číslo snímky 4">
            <a:extLst>
              <a:ext uri="{FF2B5EF4-FFF2-40B4-BE49-F238E27FC236}">
                <a16:creationId xmlns:a16="http://schemas.microsoft.com/office/drawing/2014/main" id="{7FEF3EC3-34B9-6116-0DC4-62B09242FEC0}"/>
              </a:ext>
            </a:extLst>
          </p:cNvPr>
          <p:cNvSpPr>
            <a:spLocks noGrp="1"/>
          </p:cNvSpPr>
          <p:nvPr>
            <p:ph type="sldNum" sz="quarter" idx="12"/>
          </p:nvPr>
        </p:nvSpPr>
        <p:spPr/>
        <p:txBody>
          <a:bodyPr/>
          <a:lstStyle/>
          <a:p>
            <a:fld id="{9A33D0ED-4F90-45B7-96BF-2FED898D94D8}" type="slidenum">
              <a:rPr lang="sk-SK" smtClean="0"/>
              <a:t>3</a:t>
            </a:fld>
            <a:endParaRPr lang="sk-SK"/>
          </a:p>
        </p:txBody>
      </p:sp>
      <p:sp>
        <p:nvSpPr>
          <p:cNvPr id="7" name="Nadpis 1">
            <a:extLst>
              <a:ext uri="{FF2B5EF4-FFF2-40B4-BE49-F238E27FC236}">
                <a16:creationId xmlns:a16="http://schemas.microsoft.com/office/drawing/2014/main" id="{8B4B92FA-412A-EF57-E8EA-E6798298925B}"/>
              </a:ext>
            </a:extLst>
          </p:cNvPr>
          <p:cNvSpPr txBox="1">
            <a:spLocks/>
          </p:cNvSpPr>
          <p:nvPr/>
        </p:nvSpPr>
        <p:spPr>
          <a:xfrm>
            <a:off x="1582787" y="852470"/>
            <a:ext cx="7882021" cy="341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sk-SK" sz="1800" b="1" dirty="0">
                <a:effectLst/>
                <a:latin typeface="Calibri" panose="020F0502020204030204" pitchFamily="34" charset="0"/>
                <a:ea typeface="Calibri" panose="020F0502020204030204" pitchFamily="34" charset="0"/>
                <a:cs typeface="Times New Roman" panose="02020603050405020304" pitchFamily="18" charset="0"/>
              </a:rPr>
              <a:t>Opis riešenia a hlavné zariadenia</a:t>
            </a:r>
            <a:endParaRPr lang="sk-SK" sz="1800" b="1" dirty="0"/>
          </a:p>
        </p:txBody>
      </p:sp>
      <p:sp>
        <p:nvSpPr>
          <p:cNvPr id="3" name="BlokTextu 2">
            <a:extLst>
              <a:ext uri="{FF2B5EF4-FFF2-40B4-BE49-F238E27FC236}">
                <a16:creationId xmlns:a16="http://schemas.microsoft.com/office/drawing/2014/main" id="{B5FAE777-E13E-6535-C28E-334635D561C6}"/>
              </a:ext>
            </a:extLst>
          </p:cNvPr>
          <p:cNvSpPr txBox="1">
            <a:spLocks noChangeAspect="1"/>
          </p:cNvSpPr>
          <p:nvPr/>
        </p:nvSpPr>
        <p:spPr>
          <a:xfrm>
            <a:off x="5071883" y="1453323"/>
            <a:ext cx="6789917" cy="3519553"/>
          </a:xfrm>
          <a:prstGeom prst="rect">
            <a:avLst/>
          </a:prstGeom>
          <a:noFill/>
        </p:spPr>
        <p:txBody>
          <a:bodyPr wrap="square" numCol="1">
            <a:spAutoFit/>
          </a:bodyPr>
          <a:lstStyle/>
          <a:p>
            <a:pPr>
              <a:lnSpc>
                <a:spcPct val="107000"/>
              </a:lnSpc>
              <a:spcAft>
                <a:spcPts val="800"/>
              </a:spcAft>
            </a:pPr>
            <a:r>
              <a:rPr lang="sk-SK" sz="1100" b="1" dirty="0">
                <a:effectLst/>
                <a:latin typeface="Calibri" panose="020F0502020204030204" pitchFamily="34" charset="0"/>
                <a:ea typeface="Calibri" panose="020F0502020204030204" pitchFamily="34" charset="0"/>
                <a:cs typeface="Times New Roman" panose="02020603050405020304" pitchFamily="18" charset="0"/>
              </a:rPr>
              <a:t>Injektor aktívneho kyslíka</a:t>
            </a:r>
            <a:r>
              <a:rPr lang="sk-SK" sz="1100" dirty="0">
                <a:effectLst/>
                <a:latin typeface="Calibri" panose="020F0502020204030204" pitchFamily="34" charset="0"/>
                <a:ea typeface="Calibri" panose="020F0502020204030204" pitchFamily="34" charset="0"/>
                <a:cs typeface="Times New Roman" panose="02020603050405020304" pitchFamily="18" charset="0"/>
              </a:rPr>
              <a:t> slúži na prepojenie Generátora a Komína. Injektor sa vloží do telesa Komína cez obdĺžnikové hrdlo na to určené.</a:t>
            </a:r>
          </a:p>
          <a:p>
            <a:pPr>
              <a:lnSpc>
                <a:spcPct val="107000"/>
              </a:lnSpc>
              <a:spcAft>
                <a:spcPts val="800"/>
              </a:spcAft>
            </a:pPr>
            <a:r>
              <a:rPr lang="sk-SK" sz="1100" b="1" dirty="0">
                <a:effectLst/>
                <a:latin typeface="Calibri" panose="020F0502020204030204" pitchFamily="34" charset="0"/>
                <a:ea typeface="Calibri" panose="020F0502020204030204" pitchFamily="34" charset="0"/>
                <a:cs typeface="Times New Roman" panose="02020603050405020304" pitchFamily="18" charset="0"/>
              </a:rPr>
              <a:t>Vstupný filter vzduchu</a:t>
            </a:r>
            <a:r>
              <a:rPr lang="sk-SK" sz="1100" dirty="0">
                <a:effectLst/>
                <a:latin typeface="Calibri" panose="020F0502020204030204" pitchFamily="34" charset="0"/>
                <a:ea typeface="Calibri" panose="020F0502020204030204" pitchFamily="34" charset="0"/>
                <a:cs typeface="Times New Roman" panose="02020603050405020304" pitchFamily="18" charset="0"/>
              </a:rPr>
              <a:t> je 3-stupňový a slúži na čistenie vzduchu s cieľom zamedziť zaneseniu a znečisteniu systému.</a:t>
            </a:r>
          </a:p>
          <a:p>
            <a:pPr>
              <a:lnSpc>
                <a:spcPct val="107000"/>
              </a:lnSpc>
              <a:spcAft>
                <a:spcPts val="800"/>
              </a:spcAft>
            </a:pPr>
            <a:r>
              <a:rPr lang="sk-SK" sz="1100" b="1" dirty="0">
                <a:effectLst/>
                <a:latin typeface="Calibri" panose="020F0502020204030204" pitchFamily="34" charset="0"/>
                <a:ea typeface="Calibri" panose="020F0502020204030204" pitchFamily="34" charset="0"/>
                <a:cs typeface="Times New Roman" panose="02020603050405020304" pitchFamily="18" charset="0"/>
              </a:rPr>
              <a:t>Predohrev vzduchu</a:t>
            </a:r>
            <a:r>
              <a:rPr lang="sk-SK" sz="1100" dirty="0">
                <a:effectLst/>
                <a:latin typeface="Calibri" panose="020F0502020204030204" pitchFamily="34" charset="0"/>
                <a:ea typeface="Calibri" panose="020F0502020204030204" pitchFamily="34" charset="0"/>
                <a:cs typeface="Times New Roman" panose="02020603050405020304" pitchFamily="18" charset="0"/>
              </a:rPr>
              <a:t> reguluje a minimalizuje relatívnu vlhkosť (na zamedzenie kondenzácie) čistého vzduchu prúdiaceho cez Generátor. Pri spustení je výkon nastavený na vysokú hodnotu, po 30 min. sa výkon automaticky prepne na hodnotu regulovanú podľa snímača vlhkosti umiestneného v Generátore.</a:t>
            </a:r>
          </a:p>
          <a:p>
            <a:pPr>
              <a:lnSpc>
                <a:spcPct val="107000"/>
              </a:lnSpc>
              <a:spcAft>
                <a:spcPts val="800"/>
              </a:spcAft>
            </a:pPr>
            <a:r>
              <a:rPr lang="sk-SK" sz="1100" b="1" dirty="0">
                <a:effectLst/>
                <a:latin typeface="Calibri" panose="020F0502020204030204" pitchFamily="34" charset="0"/>
                <a:ea typeface="Calibri" panose="020F0502020204030204" pitchFamily="34" charset="0"/>
                <a:cs typeface="Times New Roman" panose="02020603050405020304" pitchFamily="18" charset="0"/>
              </a:rPr>
              <a:t>Vstupný ventilátor</a:t>
            </a:r>
            <a:r>
              <a:rPr lang="sk-SK" sz="1100" dirty="0">
                <a:effectLst/>
                <a:latin typeface="Calibri" panose="020F0502020204030204" pitchFamily="34" charset="0"/>
                <a:ea typeface="Calibri" panose="020F0502020204030204" pitchFamily="34" charset="0"/>
                <a:cs typeface="Times New Roman" panose="02020603050405020304" pitchFamily="18" charset="0"/>
              </a:rPr>
              <a:t> slúži na dopravu čistého vzduchu z vonkajšieho priestoru do Generátora.</a:t>
            </a:r>
          </a:p>
          <a:p>
            <a:pPr>
              <a:lnSpc>
                <a:spcPct val="107000"/>
              </a:lnSpc>
              <a:spcAft>
                <a:spcPts val="800"/>
              </a:spcAft>
            </a:pPr>
            <a:r>
              <a:rPr lang="sk-SK" sz="1100" b="1" dirty="0">
                <a:effectLst/>
                <a:latin typeface="Calibri" panose="020F0502020204030204" pitchFamily="34" charset="0"/>
                <a:ea typeface="Calibri" panose="020F0502020204030204" pitchFamily="34" charset="0"/>
                <a:cs typeface="Times New Roman" panose="02020603050405020304" pitchFamily="18" charset="0"/>
              </a:rPr>
              <a:t>Tlmič hluku</a:t>
            </a:r>
            <a:r>
              <a:rPr lang="sk-SK" sz="1100" dirty="0">
                <a:effectLst/>
                <a:latin typeface="Calibri" panose="020F0502020204030204" pitchFamily="34" charset="0"/>
                <a:ea typeface="Calibri" panose="020F0502020204030204" pitchFamily="34" charset="0"/>
                <a:cs typeface="Times New Roman" panose="02020603050405020304" pitchFamily="18" charset="0"/>
              </a:rPr>
              <a:t> slúži na tlmenie hluku vznikajúceho v nasávacom potrubí pri nasávaní vzduchu ventilátorom.</a:t>
            </a:r>
          </a:p>
          <a:p>
            <a:pPr>
              <a:lnSpc>
                <a:spcPct val="107000"/>
              </a:lnSpc>
              <a:spcAft>
                <a:spcPts val="800"/>
              </a:spcAft>
            </a:pPr>
            <a:r>
              <a:rPr lang="sk-SK" sz="1100" b="1" dirty="0">
                <a:effectLst/>
                <a:latin typeface="Calibri" panose="020F0502020204030204" pitchFamily="34" charset="0"/>
                <a:ea typeface="Calibri" panose="020F0502020204030204" pitchFamily="34" charset="0"/>
                <a:cs typeface="Times New Roman" panose="02020603050405020304" pitchFamily="18" charset="0"/>
              </a:rPr>
              <a:t>Komín</a:t>
            </a:r>
            <a:r>
              <a:rPr lang="sk-SK" sz="1100" dirty="0">
                <a:effectLst/>
                <a:latin typeface="Calibri" panose="020F0502020204030204" pitchFamily="34" charset="0"/>
                <a:ea typeface="Calibri" panose="020F0502020204030204" pitchFamily="34" charset="0"/>
                <a:cs typeface="Times New Roman" panose="02020603050405020304" pitchFamily="18" charset="0"/>
              </a:rPr>
              <a:t> slúži na odvod odpadového vzduchu z Toastera v „Extrakcii repkových výliskov“. Existujúca časť nad strechou sa zdemontuje a umiestni sa tam nová časť, v ktorej bude namontovaný Injektor. Existujúca komínová hlava sa premiestni na novú časť. Príruba existujúcej komínovej hlavy sa odstráni a nahradí sa novou prírubou. </a:t>
            </a:r>
          </a:p>
          <a:p>
            <a:pPr>
              <a:lnSpc>
                <a:spcPct val="107000"/>
              </a:lnSpc>
              <a:spcAft>
                <a:spcPts val="80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Navýšenie komína o 7,5 m. </a:t>
            </a:r>
          </a:p>
          <a:p>
            <a:pPr>
              <a:lnSpc>
                <a:spcPct val="107000"/>
              </a:lnSpc>
              <a:spcAft>
                <a:spcPts val="80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Z dôvodu kolízie existujúceho VZT zariadenia slúžiaceho na odvod tepla z prevádzky, s konštrukciou novej plošiny slúžiacej na prístup ku Generátoru a hrdlám Komína, toto VZT sa potrubie premiestni na novú výšku mimo novej konštrukcie. Riešenie je znázornené na výkrese č. 50920-D.2.1.b-10007.</a:t>
            </a:r>
          </a:p>
        </p:txBody>
      </p:sp>
      <p:pic>
        <p:nvPicPr>
          <p:cNvPr id="6" name="Obrázok 5" descr="Obrázok, na ktorom je budova, oceľ, vnútri, Hliník&#10;&#10;Automaticky generovaný popis">
            <a:extLst>
              <a:ext uri="{FF2B5EF4-FFF2-40B4-BE49-F238E27FC236}">
                <a16:creationId xmlns:a16="http://schemas.microsoft.com/office/drawing/2014/main" id="{8166524F-3A6B-4282-43A7-02B1E137A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6525" y="2027998"/>
            <a:ext cx="4902200" cy="3676650"/>
          </a:xfrm>
          <a:prstGeom prst="rect">
            <a:avLst/>
          </a:prstGeom>
        </p:spPr>
      </p:pic>
    </p:spTree>
    <p:extLst>
      <p:ext uri="{BB962C8B-B14F-4D97-AF65-F5344CB8AC3E}">
        <p14:creationId xmlns:p14="http://schemas.microsoft.com/office/powerpoint/2010/main" val="3420294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číslo snímky 4">
            <a:extLst>
              <a:ext uri="{FF2B5EF4-FFF2-40B4-BE49-F238E27FC236}">
                <a16:creationId xmlns:a16="http://schemas.microsoft.com/office/drawing/2014/main" id="{7FEF3EC3-34B9-6116-0DC4-62B09242FEC0}"/>
              </a:ext>
            </a:extLst>
          </p:cNvPr>
          <p:cNvSpPr>
            <a:spLocks noGrp="1"/>
          </p:cNvSpPr>
          <p:nvPr>
            <p:ph type="sldNum" sz="quarter" idx="12"/>
          </p:nvPr>
        </p:nvSpPr>
        <p:spPr/>
        <p:txBody>
          <a:bodyPr/>
          <a:lstStyle/>
          <a:p>
            <a:fld id="{9A33D0ED-4F90-45B7-96BF-2FED898D94D8}" type="slidenum">
              <a:rPr lang="sk-SK" smtClean="0"/>
              <a:t>4</a:t>
            </a:fld>
            <a:endParaRPr lang="sk-SK"/>
          </a:p>
        </p:txBody>
      </p:sp>
      <p:sp>
        <p:nvSpPr>
          <p:cNvPr id="7" name="Nadpis 1">
            <a:extLst>
              <a:ext uri="{FF2B5EF4-FFF2-40B4-BE49-F238E27FC236}">
                <a16:creationId xmlns:a16="http://schemas.microsoft.com/office/drawing/2014/main" id="{8B4B92FA-412A-EF57-E8EA-E6798298925B}"/>
              </a:ext>
            </a:extLst>
          </p:cNvPr>
          <p:cNvSpPr txBox="1">
            <a:spLocks/>
          </p:cNvSpPr>
          <p:nvPr/>
        </p:nvSpPr>
        <p:spPr>
          <a:xfrm>
            <a:off x="1544687" y="443898"/>
            <a:ext cx="7882021" cy="3755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7000"/>
              </a:lnSpc>
              <a:spcAft>
                <a:spcPts val="800"/>
              </a:spcAft>
            </a:pPr>
            <a:r>
              <a:rPr lang="sk-SK" sz="1800" b="1" dirty="0">
                <a:effectLst/>
                <a:latin typeface="Calibri" panose="020F0502020204030204" pitchFamily="34" charset="0"/>
                <a:ea typeface="Calibri" panose="020F0502020204030204" pitchFamily="34" charset="0"/>
                <a:cs typeface="Times New Roman" panose="02020603050405020304" pitchFamily="18" charset="0"/>
              </a:rPr>
              <a:t>Dispozičné riešenie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3">
            <a:extLst>
              <a:ext uri="{FF2B5EF4-FFF2-40B4-BE49-F238E27FC236}">
                <a16:creationId xmlns:a16="http://schemas.microsoft.com/office/drawing/2014/main" id="{C97B78B3-56FA-6AB0-D7C3-3965B2052B39}"/>
              </a:ext>
            </a:extLst>
          </p:cNvPr>
          <p:cNvSpPr>
            <a:spLocks noChangeArrowheads="1"/>
          </p:cNvSpPr>
          <p:nvPr/>
        </p:nvSpPr>
        <p:spPr bwMode="auto">
          <a:xfrm>
            <a:off x="1332796" y="1083523"/>
            <a:ext cx="8751004"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sk-SK" altLang="sk-S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Komín, v ktorom prúdi odpadový vzduch, ktorého zápach sa znižuje, je umiestnený na podlaží +13,030 m a vyvedený von nad úroveň zníženej strechy vo výške +21,254 m. Generátor aktívneho kyslíka sa umiestni vedľa Komína na novú OK na úrovni +21,510 m. Injektor aktívneho kyslíka sa umiestni do telesa Komína cez obdĺžnikové hrdlo na úrovni Generátora. Predohrev vzduchu sa umiestni na vstupe potrubia čistého vzduchu do Generátora.</a:t>
            </a:r>
          </a:p>
          <a:p>
            <a:pPr eaLnBrk="0" fontAlgn="base" hangingPunct="0">
              <a:spcBef>
                <a:spcPct val="0"/>
              </a:spcBef>
              <a:spcAft>
                <a:spcPct val="0"/>
              </a:spcAft>
            </a:pPr>
            <a:endParaRPr kumimoji="0" lang="sk-SK" altLang="sk-SK"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 zabezpečenie prístupu k hrdlám na Komíne, ktoré sú určené na odber vzoriek emisií a zápachu, bude slúžiť </a:t>
            </a:r>
            <a:r>
              <a:rPr kumimoji="0" lang="sk-SK" altLang="sk-SK"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plošina</a:t>
            </a:r>
            <a:r>
              <a:rPr kumimoji="0" lang="sk-SK" altLang="sk-S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vo výške +30,860 m. Prístup bude z plošiny na úrovni +21,510 m, cez </a:t>
            </a:r>
            <a:r>
              <a:rPr kumimoji="0" lang="sk-SK" altLang="sk-SK"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medzi plošinu</a:t>
            </a:r>
            <a:r>
              <a:rPr kumimoji="0" lang="sk-SK" altLang="sk-S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na úrovni +26,185 m s vytvorením novej časti </a:t>
            </a:r>
            <a:r>
              <a:rPr kumimoji="0" lang="sk-SK" altLang="sk-SK"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schodiska</a:t>
            </a:r>
            <a:r>
              <a:rPr kumimoji="0" lang="sk-SK" altLang="sk-S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k-SK" altLang="sk-SK"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Vstupný filter vzduchu bude umiestnený na podlaží +17,030 m na konštrukcii pripevnenej o stavebnú OK. Vstupný ventilátor bude umiestnený pred Vstupným filtrom na konštrukcii pripevnenej o stavebnú OK. Tlmič hluku bude umiestnený pred Vstupným ventilátorom na konštrukcii pripevnenej o stavebnú OK.</a:t>
            </a:r>
            <a:endParaRPr kumimoji="0" lang="sk-SK" altLang="sk-SK"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7479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číslo snímky 4">
            <a:extLst>
              <a:ext uri="{FF2B5EF4-FFF2-40B4-BE49-F238E27FC236}">
                <a16:creationId xmlns:a16="http://schemas.microsoft.com/office/drawing/2014/main" id="{7FEF3EC3-34B9-6116-0DC4-62B09242FEC0}"/>
              </a:ext>
            </a:extLst>
          </p:cNvPr>
          <p:cNvSpPr>
            <a:spLocks noGrp="1"/>
          </p:cNvSpPr>
          <p:nvPr>
            <p:ph type="sldNum" sz="quarter" idx="12"/>
          </p:nvPr>
        </p:nvSpPr>
        <p:spPr/>
        <p:txBody>
          <a:bodyPr/>
          <a:lstStyle/>
          <a:p>
            <a:fld id="{9A33D0ED-4F90-45B7-96BF-2FED898D94D8}" type="slidenum">
              <a:rPr lang="sk-SK" smtClean="0"/>
              <a:t>5</a:t>
            </a:fld>
            <a:endParaRPr lang="sk-SK"/>
          </a:p>
        </p:txBody>
      </p:sp>
      <p:sp>
        <p:nvSpPr>
          <p:cNvPr id="7" name="Nadpis 1">
            <a:extLst>
              <a:ext uri="{FF2B5EF4-FFF2-40B4-BE49-F238E27FC236}">
                <a16:creationId xmlns:a16="http://schemas.microsoft.com/office/drawing/2014/main" id="{8B4B92FA-412A-EF57-E8EA-E6798298925B}"/>
              </a:ext>
            </a:extLst>
          </p:cNvPr>
          <p:cNvSpPr txBox="1">
            <a:spLocks/>
          </p:cNvSpPr>
          <p:nvPr/>
        </p:nvSpPr>
        <p:spPr>
          <a:xfrm>
            <a:off x="1621589" y="216963"/>
            <a:ext cx="7882021" cy="3755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7000"/>
              </a:lnSpc>
              <a:spcAft>
                <a:spcPts val="800"/>
              </a:spcAft>
            </a:pPr>
            <a:r>
              <a:rPr lang="sk-SK" sz="1800" b="1" dirty="0">
                <a:effectLst/>
                <a:latin typeface="Calibri" panose="020F0502020204030204" pitchFamily="34" charset="0"/>
                <a:ea typeface="Calibri" panose="020F0502020204030204" pitchFamily="34" charset="0"/>
                <a:cs typeface="Times New Roman" panose="02020603050405020304" pitchFamily="18" charset="0"/>
              </a:rPr>
              <a:t>Elektro a </a:t>
            </a:r>
            <a:r>
              <a:rPr lang="sk-SK" sz="1800" b="1" dirty="0" err="1">
                <a:effectLst/>
                <a:latin typeface="Calibri" panose="020F0502020204030204" pitchFamily="34" charset="0"/>
                <a:ea typeface="Calibri" panose="020F0502020204030204" pitchFamily="34" charset="0"/>
                <a:cs typeface="Times New Roman" panose="02020603050405020304" pitchFamily="18" charset="0"/>
              </a:rPr>
              <a:t>MaR</a:t>
            </a:r>
            <a:r>
              <a:rPr lang="sk-SK" sz="1800" b="1" dirty="0">
                <a:effectLst/>
                <a:latin typeface="Calibri" panose="020F0502020204030204" pitchFamily="34" charset="0"/>
                <a:ea typeface="Calibri" panose="020F0502020204030204" pitchFamily="34" charset="0"/>
                <a:cs typeface="Times New Roman" panose="02020603050405020304" pitchFamily="18" charset="0"/>
              </a:rPr>
              <a:t> s riadením</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BlokTextu 3">
            <a:extLst>
              <a:ext uri="{FF2B5EF4-FFF2-40B4-BE49-F238E27FC236}">
                <a16:creationId xmlns:a16="http://schemas.microsoft.com/office/drawing/2014/main" id="{3E43F064-3D46-4346-CD6B-08CA3B7D0D68}"/>
              </a:ext>
            </a:extLst>
          </p:cNvPr>
          <p:cNvSpPr txBox="1"/>
          <p:nvPr/>
        </p:nvSpPr>
        <p:spPr>
          <a:xfrm>
            <a:off x="368299" y="847150"/>
            <a:ext cx="5194300" cy="5509200"/>
          </a:xfrm>
          <a:prstGeom prst="rect">
            <a:avLst/>
          </a:prstGeom>
          <a:noFill/>
        </p:spPr>
        <p:txBody>
          <a:bodyPr wrap="square" numCol="1">
            <a:spAutoFit/>
          </a:bodyPr>
          <a:lstStyle/>
          <a:p>
            <a:r>
              <a:rPr lang="sk-SK" sz="1600" b="1" dirty="0" err="1"/>
              <a:t>Elektročasť</a:t>
            </a:r>
            <a:endParaRPr lang="sk-SK" sz="1600" b="1" dirty="0"/>
          </a:p>
          <a:p>
            <a:endParaRPr lang="sk-SK" sz="1600" b="1" dirty="0"/>
          </a:p>
          <a:p>
            <a:r>
              <a:rPr lang="sk-SK" sz="1600" dirty="0"/>
              <a:t>V rozsahu riešenia predmetného PS sú požiadavky na technologickú spotrebu elektrickej energie:</a:t>
            </a:r>
          </a:p>
          <a:p>
            <a:pPr marL="285750" indent="-285750">
              <a:buFont typeface="Wingdings" panose="05000000000000000000" pitchFamily="2" charset="2"/>
              <a:buChar char="§"/>
            </a:pPr>
            <a:r>
              <a:rPr lang="sk-SK" sz="1600" dirty="0"/>
              <a:t>prívod energie do Generátora aktívneho kyslíka</a:t>
            </a:r>
          </a:p>
          <a:p>
            <a:pPr marL="285750" indent="-285750">
              <a:buFont typeface="Wingdings" panose="05000000000000000000" pitchFamily="2" charset="2"/>
              <a:buChar char="§"/>
            </a:pPr>
            <a:r>
              <a:rPr lang="sk-SK" sz="1600" dirty="0"/>
              <a:t>prívod energie do Predohrevu vzduchu</a:t>
            </a:r>
          </a:p>
          <a:p>
            <a:pPr marL="285750" indent="-285750">
              <a:buFont typeface="Wingdings" panose="05000000000000000000" pitchFamily="2" charset="2"/>
              <a:buChar char="§"/>
            </a:pPr>
            <a:r>
              <a:rPr lang="sk-SK" sz="1600" dirty="0"/>
              <a:t>pohon Vstupného ventilátora</a:t>
            </a:r>
          </a:p>
          <a:p>
            <a:pPr marL="285750" indent="-285750">
              <a:buFont typeface="Wingdings" panose="05000000000000000000" pitchFamily="2" charset="2"/>
              <a:buChar char="§"/>
            </a:pPr>
            <a:r>
              <a:rPr lang="sk-SK" sz="1600" dirty="0"/>
              <a:t>spotreba: max. 424 MWh za rok pri predpokladanej dobe prevádzky 8000 hod/rok</a:t>
            </a:r>
          </a:p>
          <a:p>
            <a:endParaRPr lang="sk-SK" sz="1600" dirty="0"/>
          </a:p>
          <a:p>
            <a:r>
              <a:rPr lang="sk-SK" sz="1600" dirty="0"/>
              <a:t>Súčasťou rozsahu sú aj úpravy v rozvodni vrátane zdvojenej podlahy, osvetlenie, bleskozvody a uzemnenie, vytvorenie žiaruvzdorných žľabov pre káblové vedenie, káble, silové, ovládacie a komunikačné, utesnenie prestupov v požiarno-deliacich konštrukciách. </a:t>
            </a:r>
          </a:p>
          <a:p>
            <a:endParaRPr lang="sk-SK" sz="1600" dirty="0"/>
          </a:p>
          <a:p>
            <a:endParaRPr lang="sk-SK" sz="1600" dirty="0"/>
          </a:p>
          <a:p>
            <a:endParaRPr lang="sk-SK" sz="1600" dirty="0"/>
          </a:p>
          <a:p>
            <a:endParaRPr lang="sk-SK" sz="1600" dirty="0"/>
          </a:p>
          <a:p>
            <a:endParaRPr lang="sk-SK" sz="1600" dirty="0"/>
          </a:p>
          <a:p>
            <a:endParaRPr lang="sk-SK" sz="1600" dirty="0"/>
          </a:p>
          <a:p>
            <a:endParaRPr lang="sk-SK" sz="1600" dirty="0"/>
          </a:p>
        </p:txBody>
      </p:sp>
      <p:sp>
        <p:nvSpPr>
          <p:cNvPr id="9" name="BlokTextu 8">
            <a:extLst>
              <a:ext uri="{FF2B5EF4-FFF2-40B4-BE49-F238E27FC236}">
                <a16:creationId xmlns:a16="http://schemas.microsoft.com/office/drawing/2014/main" id="{8F4C238B-82AB-0E43-7C4C-4006E5977737}"/>
              </a:ext>
            </a:extLst>
          </p:cNvPr>
          <p:cNvSpPr txBox="1"/>
          <p:nvPr/>
        </p:nvSpPr>
        <p:spPr>
          <a:xfrm>
            <a:off x="5562600" y="733564"/>
            <a:ext cx="6096000" cy="4770537"/>
          </a:xfrm>
          <a:prstGeom prst="rect">
            <a:avLst/>
          </a:prstGeom>
          <a:noFill/>
        </p:spPr>
        <p:txBody>
          <a:bodyPr wrap="square">
            <a:spAutoFit/>
          </a:bodyPr>
          <a:lstStyle/>
          <a:p>
            <a:r>
              <a:rPr lang="sk-SK" sz="1600" b="1" dirty="0" err="1"/>
              <a:t>MaR</a:t>
            </a:r>
            <a:r>
              <a:rPr lang="sk-SK" sz="1600" b="1" dirty="0"/>
              <a:t> a riadenie</a:t>
            </a:r>
          </a:p>
          <a:p>
            <a:endParaRPr lang="sk-SK" sz="1600" b="1" dirty="0"/>
          </a:p>
          <a:p>
            <a:r>
              <a:rPr lang="sk-SK" sz="1600" dirty="0"/>
              <a:t>Riadenie všetkých jednotlivých komponentov v Generátore aktívneho kyslíka je zabezpečované prístrojmi MaR umiestnenými v novom rozvádzači, ktorý bude umiestnený na podlaží +8,78 m v miestnosti elektro rozvodne a zapojený do existujúceho panelu obsluhy.</a:t>
            </a:r>
          </a:p>
          <a:p>
            <a:r>
              <a:rPr lang="sk-SK" sz="1600" dirty="0"/>
              <a:t>Vstupný filter vzduchu je vybavený dvoma diaľkovými meračmi tlaku na meranie tlakového rozdielu, ktoré budú zapojené do existujúceho panelu obsluhy.</a:t>
            </a:r>
          </a:p>
          <a:p>
            <a:endParaRPr lang="sk-SK" sz="1600" dirty="0"/>
          </a:p>
          <a:p>
            <a:r>
              <a:rPr lang="sk-SK" sz="1600" dirty="0"/>
              <a:t>Predohrev vzduchu má regulovaný výkon v závislosti od relatívnej vlhkosti vzduchu v Generátore aktívneho kyslíka, aby mal vzduch na vstupe do Generátora správne parametre.</a:t>
            </a:r>
          </a:p>
          <a:p>
            <a:endParaRPr lang="sk-SK" sz="1600" dirty="0"/>
          </a:p>
          <a:p>
            <a:r>
              <a:rPr lang="sk-SK" sz="1600" dirty="0"/>
              <a:t>Na Komíne je umiestnený diaľkový merač hexánu, ktorý je zapojený do existujúceho panelu obsluhy.</a:t>
            </a:r>
          </a:p>
          <a:p>
            <a:endParaRPr lang="sk-SK" sz="1600" dirty="0"/>
          </a:p>
          <a:p>
            <a:r>
              <a:rPr lang="sk-SK" sz="1600" dirty="0"/>
              <a:t>RS k zariadeniu generátora, komunikácia PROFIBUS a Ethernet s existujúcim RS (</a:t>
            </a:r>
            <a:r>
              <a:rPr lang="sk-SK" sz="1600" dirty="0" err="1"/>
              <a:t>Simatic</a:t>
            </a:r>
            <a:r>
              <a:rPr lang="sk-SK" sz="1600" dirty="0"/>
              <a:t> PCS7, </a:t>
            </a:r>
            <a:r>
              <a:rPr lang="sk-SK" sz="1600" dirty="0" err="1"/>
              <a:t>verz</a:t>
            </a:r>
            <a:r>
              <a:rPr lang="sk-SK" sz="1600" dirty="0"/>
              <a:t>. 8.2)</a:t>
            </a:r>
          </a:p>
        </p:txBody>
      </p:sp>
    </p:spTree>
    <p:extLst>
      <p:ext uri="{BB962C8B-B14F-4D97-AF65-F5344CB8AC3E}">
        <p14:creationId xmlns:p14="http://schemas.microsoft.com/office/powerpoint/2010/main" val="374333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číslo snímky 4">
            <a:extLst>
              <a:ext uri="{FF2B5EF4-FFF2-40B4-BE49-F238E27FC236}">
                <a16:creationId xmlns:a16="http://schemas.microsoft.com/office/drawing/2014/main" id="{7FEF3EC3-34B9-6116-0DC4-62B09242FEC0}"/>
              </a:ext>
            </a:extLst>
          </p:cNvPr>
          <p:cNvSpPr>
            <a:spLocks noGrp="1"/>
          </p:cNvSpPr>
          <p:nvPr>
            <p:ph type="sldNum" sz="quarter" idx="12"/>
          </p:nvPr>
        </p:nvSpPr>
        <p:spPr/>
        <p:txBody>
          <a:bodyPr/>
          <a:lstStyle/>
          <a:p>
            <a:fld id="{9A33D0ED-4F90-45B7-96BF-2FED898D94D8}" type="slidenum">
              <a:rPr lang="sk-SK" smtClean="0"/>
              <a:t>6</a:t>
            </a:fld>
            <a:endParaRPr lang="sk-SK"/>
          </a:p>
        </p:txBody>
      </p:sp>
      <p:sp>
        <p:nvSpPr>
          <p:cNvPr id="7" name="Nadpis 1">
            <a:extLst>
              <a:ext uri="{FF2B5EF4-FFF2-40B4-BE49-F238E27FC236}">
                <a16:creationId xmlns:a16="http://schemas.microsoft.com/office/drawing/2014/main" id="{8B4B92FA-412A-EF57-E8EA-E6798298925B}"/>
              </a:ext>
            </a:extLst>
          </p:cNvPr>
          <p:cNvSpPr txBox="1">
            <a:spLocks/>
          </p:cNvSpPr>
          <p:nvPr/>
        </p:nvSpPr>
        <p:spPr>
          <a:xfrm>
            <a:off x="1621589" y="216963"/>
            <a:ext cx="7882021" cy="3755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7000"/>
              </a:lnSpc>
              <a:spcAft>
                <a:spcPts val="800"/>
              </a:spcAft>
            </a:pPr>
            <a:r>
              <a:rPr lang="sk-SK" sz="1800" b="1" dirty="0">
                <a:effectLst/>
                <a:latin typeface="Calibri" panose="020F0502020204030204" pitchFamily="34" charset="0"/>
                <a:ea typeface="Calibri" panose="020F0502020204030204" pitchFamily="34" charset="0"/>
                <a:cs typeface="Times New Roman" panose="02020603050405020304" pitchFamily="18" charset="0"/>
              </a:rPr>
              <a:t>Búracie, stavebné práce </a:t>
            </a:r>
            <a:r>
              <a:rPr lang="sk-SK" sz="1800" b="1">
                <a:effectLst/>
                <a:latin typeface="Calibri" panose="020F0502020204030204" pitchFamily="34" charset="0"/>
                <a:ea typeface="Calibri" panose="020F0502020204030204" pitchFamily="34" charset="0"/>
                <a:cs typeface="Times New Roman" panose="02020603050405020304" pitchFamily="18" charset="0"/>
              </a:rPr>
              <a:t>a OK, iné</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BlokTextu 3">
            <a:extLst>
              <a:ext uri="{FF2B5EF4-FFF2-40B4-BE49-F238E27FC236}">
                <a16:creationId xmlns:a16="http://schemas.microsoft.com/office/drawing/2014/main" id="{3E43F064-3D46-4346-CD6B-08CA3B7D0D68}"/>
              </a:ext>
            </a:extLst>
          </p:cNvPr>
          <p:cNvSpPr txBox="1"/>
          <p:nvPr/>
        </p:nvSpPr>
        <p:spPr>
          <a:xfrm>
            <a:off x="57148" y="592515"/>
            <a:ext cx="11010902" cy="6385787"/>
          </a:xfrm>
          <a:prstGeom prst="rect">
            <a:avLst/>
          </a:prstGeom>
          <a:solidFill>
            <a:schemeClr val="bg1"/>
          </a:solidFill>
        </p:spPr>
        <p:txBody>
          <a:bodyPr wrap="square" numCol="1">
            <a:spAutoFit/>
          </a:bodyPr>
          <a:lstStyle/>
          <a:p>
            <a:pPr>
              <a:lnSpc>
                <a:spcPct val="107000"/>
              </a:lnSpc>
              <a:spcAft>
                <a:spcPts val="800"/>
              </a:spcAft>
            </a:pPr>
            <a:r>
              <a:rPr lang="sk-SK" sz="1400" b="1" dirty="0">
                <a:effectLst/>
                <a:latin typeface="Calibri" panose="020F0502020204030204" pitchFamily="34" charset="0"/>
                <a:ea typeface="Calibri" panose="020F0502020204030204" pitchFamily="34" charset="0"/>
                <a:cs typeface="Times New Roman" panose="02020603050405020304" pitchFamily="18" charset="0"/>
              </a:rPr>
              <a:t>Stavebná časť a búracie práce</a:t>
            </a:r>
            <a:endParaRPr lang="sk-SK"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tabLst>
                <a:tab pos="900430" algn="l"/>
                <a:tab pos="449580" algn="l"/>
              </a:tabLst>
            </a:pPr>
            <a:r>
              <a:rPr lang="sk-SK" sz="1400" dirty="0">
                <a:effectLst/>
                <a:latin typeface="Calibri" panose="020F0502020204030204" pitchFamily="34" charset="0"/>
                <a:ea typeface="Calibri" panose="020F0502020204030204" pitchFamily="34" charset="0"/>
                <a:cs typeface="Times New Roman" panose="02020603050405020304" pitchFamily="18" charset="0"/>
              </a:rPr>
              <a:t>Strešná a obvodová  konštrukcia je realizovaná z tepelno-izolačných sendvičových </a:t>
            </a:r>
            <a:r>
              <a:rPr lang="sk-SK" sz="1400" dirty="0" err="1">
                <a:effectLst/>
                <a:latin typeface="Calibri" panose="020F0502020204030204" pitchFamily="34" charset="0"/>
                <a:ea typeface="Calibri" panose="020F0502020204030204" pitchFamily="34" charset="0"/>
                <a:cs typeface="Times New Roman" panose="02020603050405020304" pitchFamily="18" charset="0"/>
              </a:rPr>
              <a:t>Trimo</a:t>
            </a:r>
            <a:r>
              <a:rPr lang="sk-SK" sz="1400" dirty="0">
                <a:effectLst/>
                <a:latin typeface="Calibri" panose="020F0502020204030204" pitchFamily="34" charset="0"/>
                <a:ea typeface="Calibri" panose="020F0502020204030204" pitchFamily="34" charset="0"/>
                <a:cs typeface="Times New Roman" panose="02020603050405020304" pitchFamily="18" charset="0"/>
              </a:rPr>
              <a:t>-panelov hr.150mm – tepelná izolácia – minerálna vlna. Cez tieto panely budú vytvorené prestupy pre oceľové konštrukcie a technológiu – búracie práce (pozor v zmysle technologických postupov a predpisov  Trimo-group a dodávateľa fólií PE a </a:t>
            </a:r>
            <a:r>
              <a:rPr lang="sk-SK" sz="1400" dirty="0" err="1">
                <a:effectLst/>
                <a:latin typeface="Calibri" panose="020F0502020204030204" pitchFamily="34" charset="0"/>
                <a:ea typeface="Calibri" panose="020F0502020204030204" pitchFamily="34" charset="0"/>
                <a:cs typeface="Times New Roman" panose="02020603050405020304" pitchFamily="18" charset="0"/>
              </a:rPr>
              <a:t>mPVC</a:t>
            </a:r>
            <a:r>
              <a:rPr lang="sk-SK"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ts val="1600"/>
              </a:lnSpc>
              <a:tabLst>
                <a:tab pos="900430" algn="l"/>
                <a:tab pos="449580" algn="l"/>
              </a:tabLst>
            </a:pPr>
            <a:r>
              <a:rPr lang="sk-SK" sz="1400" dirty="0">
                <a:effectLst/>
                <a:latin typeface="Calibri" panose="020F0502020204030204" pitchFamily="34" charset="0"/>
                <a:ea typeface="Calibri" panose="020F0502020204030204" pitchFamily="34" charset="0"/>
                <a:cs typeface="Times New Roman" panose="02020603050405020304" pitchFamily="18" charset="0"/>
              </a:rPr>
              <a:t> </a:t>
            </a:r>
            <a:r>
              <a:rPr lang="sk-SK" sz="1400" dirty="0">
                <a:latin typeface="Calibri" panose="020F0502020204030204" pitchFamily="34" charset="0"/>
                <a:cs typeface="Times New Roman" panose="02020603050405020304" pitchFamily="18" charset="0"/>
              </a:rPr>
              <a:t>V rámci  prípravy na osadení novej oceľovej konštrukcie a novej technológie budú čiastočne odstránené stávajúce lávky a zábradlia vrátane odstránenia stávajúceho bleskozvodu.</a:t>
            </a:r>
          </a:p>
          <a:p>
            <a:pPr>
              <a:lnSpc>
                <a:spcPct val="107000"/>
              </a:lnSpc>
              <a:spcAft>
                <a:spcPts val="800"/>
              </a:spcAft>
            </a:pPr>
            <a:r>
              <a:rPr lang="sk-SK" sz="1400" dirty="0">
                <a:latin typeface="Calibri" panose="020F0502020204030204" pitchFamily="34" charset="0"/>
                <a:cs typeface="Times New Roman" panose="02020603050405020304" pitchFamily="18" charset="0"/>
              </a:rPr>
              <a:t> </a:t>
            </a:r>
          </a:p>
          <a:p>
            <a:pPr>
              <a:lnSpc>
                <a:spcPct val="107000"/>
              </a:lnSpc>
              <a:spcAft>
                <a:spcPts val="800"/>
              </a:spcAft>
            </a:pPr>
            <a:r>
              <a:rPr lang="sk-SK" sz="1400" b="1" dirty="0">
                <a:effectLst/>
                <a:latin typeface="Calibri" panose="020F0502020204030204" pitchFamily="34" charset="0"/>
                <a:ea typeface="Times New Roman" panose="02020603050405020304" pitchFamily="18" charset="0"/>
                <a:cs typeface="Times New Roman" panose="02020603050405020304" pitchFamily="18" charset="0"/>
              </a:rPr>
              <a:t> Oceľové konštrukcie</a:t>
            </a:r>
          </a:p>
          <a:p>
            <a:pPr>
              <a:lnSpc>
                <a:spcPct val="107000"/>
              </a:lnSpc>
              <a:spcAft>
                <a:spcPts val="800"/>
              </a:spcAft>
            </a:pPr>
            <a:r>
              <a:rPr lang="sk-SK" sz="1400" b="1" dirty="0">
                <a:effectLst/>
                <a:latin typeface="Calibri" panose="020F0502020204030204" pitchFamily="34" charset="0"/>
                <a:ea typeface="Calibri" panose="020F0502020204030204" pitchFamily="34" charset="0"/>
                <a:cs typeface="Times New Roman" panose="02020603050405020304" pitchFamily="18" charset="0"/>
              </a:rPr>
              <a:t>Podlažie +8,780 m</a:t>
            </a:r>
            <a:r>
              <a:rPr lang="sk-SK" sz="1400" dirty="0">
                <a:effectLst/>
                <a:latin typeface="Calibri" panose="020F0502020204030204" pitchFamily="34" charset="0"/>
                <a:ea typeface="Calibri" panose="020F0502020204030204" pitchFamily="34" charset="0"/>
                <a:cs typeface="Times New Roman" panose="02020603050405020304" pitchFamily="18" charset="0"/>
              </a:rPr>
              <a:t>: Podlažie +8,780 m bude bez stavebných úprav s výnimkou miestnosti elektro rozvodni a zdvojenej podlahy na úrovni +9,580 m. </a:t>
            </a:r>
          </a:p>
          <a:p>
            <a:pPr>
              <a:lnSpc>
                <a:spcPct val="107000"/>
              </a:lnSpc>
              <a:spcAft>
                <a:spcPts val="800"/>
              </a:spcAft>
            </a:pPr>
            <a:r>
              <a:rPr lang="sk-SK" sz="1400" b="1" dirty="0">
                <a:effectLst/>
                <a:latin typeface="Calibri" panose="020F0502020204030204" pitchFamily="34" charset="0"/>
                <a:ea typeface="Calibri" panose="020F0502020204030204" pitchFamily="34" charset="0"/>
                <a:cs typeface="Times New Roman" panose="02020603050405020304" pitchFamily="18" charset="0"/>
              </a:rPr>
              <a:t>Podlažie +13,030 m</a:t>
            </a:r>
            <a:r>
              <a:rPr lang="sk-SK" sz="1400" dirty="0">
                <a:effectLst/>
                <a:latin typeface="Calibri" panose="020F0502020204030204" pitchFamily="34" charset="0"/>
                <a:ea typeface="Calibri" panose="020F0502020204030204" pitchFamily="34" charset="0"/>
                <a:cs typeface="Times New Roman" panose="02020603050405020304" pitchFamily="18" charset="0"/>
              </a:rPr>
              <a:t>: Podlažie +13,030 m bude bez stavebných úprav zachované v pôvodnom stave.</a:t>
            </a:r>
          </a:p>
          <a:p>
            <a:pPr>
              <a:lnSpc>
                <a:spcPct val="107000"/>
              </a:lnSpc>
              <a:spcAft>
                <a:spcPts val="800"/>
              </a:spcAft>
            </a:pPr>
            <a:r>
              <a:rPr lang="sk-SK" sz="1400" b="1" dirty="0">
                <a:effectLst/>
                <a:latin typeface="Calibri" panose="020F0502020204030204" pitchFamily="34" charset="0"/>
                <a:ea typeface="Calibri" panose="020F0502020204030204" pitchFamily="34" charset="0"/>
                <a:cs typeface="Times New Roman" panose="02020603050405020304" pitchFamily="18" charset="0"/>
              </a:rPr>
              <a:t>Podlažie +17,030 m</a:t>
            </a:r>
            <a:r>
              <a:rPr lang="sk-SK" sz="1400" dirty="0">
                <a:effectLst/>
                <a:latin typeface="Calibri" panose="020F0502020204030204" pitchFamily="34" charset="0"/>
                <a:ea typeface="Calibri" panose="020F0502020204030204" pitchFamily="34" charset="0"/>
                <a:cs typeface="Times New Roman" panose="02020603050405020304" pitchFamily="18" charset="0"/>
              </a:rPr>
              <a:t>: V tomto podlaží budú umiestnené nové oceľové rámy pre vstupný ventilátor, vstupný filter vzduchu a tlmič. Uložené budú na existujúce nosníky podlahy. </a:t>
            </a:r>
          </a:p>
          <a:p>
            <a:pPr>
              <a:lnSpc>
                <a:spcPct val="107000"/>
              </a:lnSpc>
              <a:spcAft>
                <a:spcPts val="800"/>
              </a:spcAft>
            </a:pPr>
            <a:r>
              <a:rPr lang="sk-SK" sz="1400" b="1" dirty="0">
                <a:effectLst/>
                <a:latin typeface="Calibri" panose="020F0502020204030204" pitchFamily="34" charset="0"/>
                <a:ea typeface="Calibri" panose="020F0502020204030204" pitchFamily="34" charset="0"/>
                <a:cs typeface="Times New Roman" panose="02020603050405020304" pitchFamily="18" charset="0"/>
              </a:rPr>
              <a:t> Plošina +20,315 </a:t>
            </a:r>
            <a:r>
              <a:rPr lang="sk-SK" sz="1400" dirty="0">
                <a:effectLst/>
                <a:latin typeface="Calibri" panose="020F0502020204030204" pitchFamily="34" charset="0"/>
                <a:ea typeface="Calibri" panose="020F0502020204030204" pitchFamily="34" charset="0"/>
                <a:cs typeface="Times New Roman" panose="02020603050405020304" pitchFamily="18" charset="0"/>
              </a:rPr>
              <a:t>m - nové oceľové schodisko pre výstup na vonkajšiu plošinu +21,510 m: Nové schodisko bude uchytené k nosníku existujúcej plošiny +20,315. Pre prístup na plošinu slúži existujúce schodisko šíky 600 mm. </a:t>
            </a:r>
          </a:p>
          <a:p>
            <a:pPr>
              <a:lnSpc>
                <a:spcPct val="107000"/>
              </a:lnSpc>
              <a:spcAft>
                <a:spcPts val="800"/>
              </a:spcAft>
            </a:pPr>
            <a:r>
              <a:rPr lang="sk-SK" sz="1400" b="1" dirty="0">
                <a:effectLst/>
                <a:latin typeface="Calibri" panose="020F0502020204030204" pitchFamily="34" charset="0"/>
                <a:ea typeface="Calibri" panose="020F0502020204030204" pitchFamily="34" charset="0"/>
                <a:cs typeface="Times New Roman" panose="02020603050405020304" pitchFamily="18" charset="0"/>
              </a:rPr>
              <a:t>Výstup na novú vonkajšiu plošinu +21,510  - nové dvere</a:t>
            </a:r>
            <a:r>
              <a:rPr lang="sk-SK" sz="1400" dirty="0">
                <a:effectLst/>
                <a:latin typeface="Calibri" panose="020F0502020204030204" pitchFamily="34" charset="0"/>
                <a:ea typeface="Calibri" panose="020F0502020204030204" pitchFamily="34" charset="0"/>
                <a:cs typeface="Times New Roman" panose="02020603050405020304" pitchFamily="18" charset="0"/>
              </a:rPr>
              <a:t>: V západnej fasáde budú umiestnené nové dvere slúžiace pre výstup na novú obslužnú plošinu. Pre uchytenie fasádnych panelov a dverí je vo fasáde navrhnutá nová oceľová výmena s profilov.</a:t>
            </a:r>
          </a:p>
          <a:p>
            <a:pPr>
              <a:lnSpc>
                <a:spcPct val="107000"/>
              </a:lnSpc>
              <a:spcAft>
                <a:spcPts val="800"/>
              </a:spcAft>
            </a:pPr>
            <a:r>
              <a:rPr lang="sk-SK" sz="1400" b="1" dirty="0">
                <a:effectLst/>
                <a:latin typeface="Calibri" panose="020F0502020204030204" pitchFamily="34" charset="0"/>
                <a:ea typeface="Calibri" panose="020F0502020204030204" pitchFamily="34" charset="0"/>
                <a:cs typeface="Times New Roman" panose="02020603050405020304" pitchFamily="18" charset="0"/>
              </a:rPr>
              <a:t>Vonkajšia obslužná plošina +21,510 m</a:t>
            </a:r>
            <a:r>
              <a:rPr lang="sk-SK" sz="1400" dirty="0">
                <a:effectLst/>
                <a:latin typeface="Calibri" panose="020F0502020204030204" pitchFamily="34" charset="0"/>
                <a:ea typeface="Calibri" panose="020F0502020204030204" pitchFamily="34" charset="0"/>
                <a:cs typeface="Times New Roman" panose="02020603050405020304" pitchFamily="18" charset="0"/>
              </a:rPr>
              <a:t>: Plošina so zábradlím s </a:t>
            </a:r>
            <a:r>
              <a:rPr lang="sk-SK" sz="1400" dirty="0" err="1">
                <a:effectLst/>
                <a:latin typeface="Calibri" panose="020F0502020204030204" pitchFamily="34" charset="0"/>
                <a:ea typeface="Calibri" panose="020F0502020204030204" pitchFamily="34" charset="0"/>
                <a:cs typeface="Times New Roman" panose="02020603050405020304" pitchFamily="18" charset="0"/>
              </a:rPr>
              <a:t>okopovým</a:t>
            </a:r>
            <a:r>
              <a:rPr lang="sk-SK" sz="1400" dirty="0">
                <a:effectLst/>
                <a:latin typeface="Calibri" panose="020F0502020204030204" pitchFamily="34" charset="0"/>
                <a:ea typeface="Calibri" panose="020F0502020204030204" pitchFamily="34" charset="0"/>
                <a:cs typeface="Times New Roman" panose="02020603050405020304" pitchFamily="18" charset="0"/>
              </a:rPr>
              <a:t> plechom bude celkovej šírky 4 m a dĺžky 4,3 m. Pre prístup na plošinu slúži nová prístupová lávka šírky 1 m a bude vedená od nového výstupu na plošinu popri fasáde objektu. Pre prístup na plošinu slúžia dva prístupové rebríky s medzi podestou. Ku všetkým konštrukciám je potrebné realizovať kotvenie a konštrukcie.</a:t>
            </a:r>
          </a:p>
          <a:p>
            <a:pPr>
              <a:lnSpc>
                <a:spcPct val="107000"/>
              </a:lnSpc>
              <a:spcAft>
                <a:spcPts val="800"/>
              </a:spcAft>
            </a:pPr>
            <a:r>
              <a:rPr lang="sk-SK" sz="1400" b="1" dirty="0">
                <a:effectLst/>
                <a:latin typeface="Calibri" panose="020F0502020204030204" pitchFamily="34" charset="0"/>
                <a:ea typeface="Calibri" panose="020F0502020204030204" pitchFamily="34" charset="0"/>
                <a:cs typeface="Times New Roman" panose="02020603050405020304" pitchFamily="18" charset="0"/>
              </a:rPr>
              <a:t>Predĺženie existujúceho komína</a:t>
            </a:r>
            <a:r>
              <a:rPr lang="sk-SK" sz="1400" dirty="0">
                <a:effectLst/>
                <a:latin typeface="Calibri" panose="020F0502020204030204" pitchFamily="34" charset="0"/>
                <a:ea typeface="Calibri" panose="020F0502020204030204" pitchFamily="34" charset="0"/>
                <a:cs typeface="Times New Roman" panose="02020603050405020304" pitchFamily="18" charset="0"/>
              </a:rPr>
              <a:t>: Existujúci komín bude predĺžený o cca 7,5 m a pre zabezpečenie stability komína je potrebné riešiť dodatočné uchytenie v úrovni existujúcej strechy. </a:t>
            </a:r>
          </a:p>
          <a:p>
            <a:pPr>
              <a:lnSpc>
                <a:spcPct val="107000"/>
              </a:lnSpc>
              <a:spcAft>
                <a:spcPts val="800"/>
              </a:spcAft>
            </a:pPr>
            <a:r>
              <a:rPr lang="sk-SK" sz="1400" b="1" dirty="0">
                <a:effectLst/>
                <a:latin typeface="Calibri" panose="020F0502020204030204" pitchFamily="34" charset="0"/>
                <a:ea typeface="Calibri" panose="020F0502020204030204" pitchFamily="34" charset="0"/>
                <a:cs typeface="Times New Roman" panose="02020603050405020304" pitchFamily="18" charset="0"/>
              </a:rPr>
              <a:t>Súčasťou rozsahu Zhotoviteľa bude aj výmena článkov generátora po 8000hod. p</a:t>
            </a:r>
            <a:r>
              <a:rPr lang="sk-SK" sz="1400" b="1" dirty="0">
                <a:latin typeface="Calibri" panose="020F0502020204030204" pitchFamily="34" charset="0"/>
                <a:ea typeface="Calibri" panose="020F0502020204030204" pitchFamily="34" charset="0"/>
                <a:cs typeface="Times New Roman" panose="02020603050405020304" pitchFamily="18" charset="0"/>
              </a:rPr>
              <a:t>revádzky.</a:t>
            </a:r>
            <a:endParaRPr lang="sk-SK"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Pozn. K dispozícii je realizačná projektová dokumentácia a projekt pre stavebné povolenie. </a:t>
            </a:r>
            <a:endParaRPr lang="sk-SK" sz="1200" b="1" dirty="0">
              <a:solidFill>
                <a:srgbClr val="FF0000"/>
              </a:solidFill>
            </a:endParaRPr>
          </a:p>
        </p:txBody>
      </p:sp>
    </p:spTree>
    <p:extLst>
      <p:ext uri="{BB962C8B-B14F-4D97-AF65-F5344CB8AC3E}">
        <p14:creationId xmlns:p14="http://schemas.microsoft.com/office/powerpoint/2010/main" val="43161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číslo snímky 4">
            <a:extLst>
              <a:ext uri="{FF2B5EF4-FFF2-40B4-BE49-F238E27FC236}">
                <a16:creationId xmlns:a16="http://schemas.microsoft.com/office/drawing/2014/main" id="{7FEF3EC3-34B9-6116-0DC4-62B09242FEC0}"/>
              </a:ext>
            </a:extLst>
          </p:cNvPr>
          <p:cNvSpPr>
            <a:spLocks noGrp="1"/>
          </p:cNvSpPr>
          <p:nvPr>
            <p:ph type="sldNum" sz="quarter" idx="12"/>
          </p:nvPr>
        </p:nvSpPr>
        <p:spPr/>
        <p:txBody>
          <a:bodyPr/>
          <a:lstStyle/>
          <a:p>
            <a:fld id="{9A33D0ED-4F90-45B7-96BF-2FED898D94D8}" type="slidenum">
              <a:rPr lang="sk-SK" smtClean="0"/>
              <a:t>7</a:t>
            </a:fld>
            <a:endParaRPr lang="sk-SK"/>
          </a:p>
        </p:txBody>
      </p:sp>
      <p:sp>
        <p:nvSpPr>
          <p:cNvPr id="7" name="Nadpis 1">
            <a:extLst>
              <a:ext uri="{FF2B5EF4-FFF2-40B4-BE49-F238E27FC236}">
                <a16:creationId xmlns:a16="http://schemas.microsoft.com/office/drawing/2014/main" id="{8B4B92FA-412A-EF57-E8EA-E6798298925B}"/>
              </a:ext>
            </a:extLst>
          </p:cNvPr>
          <p:cNvSpPr txBox="1">
            <a:spLocks/>
          </p:cNvSpPr>
          <p:nvPr/>
        </p:nvSpPr>
        <p:spPr>
          <a:xfrm>
            <a:off x="1638429" y="82122"/>
            <a:ext cx="8245010" cy="3755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7000"/>
              </a:lnSpc>
              <a:spcAft>
                <a:spcPts val="800"/>
              </a:spcAft>
            </a:pPr>
            <a:r>
              <a:rPr lang="sk-SK" sz="1800" b="1" dirty="0">
                <a:effectLst/>
                <a:latin typeface="Calibri" panose="020F0502020204030204" pitchFamily="34" charset="0"/>
                <a:ea typeface="Calibri" panose="020F0502020204030204" pitchFamily="34" charset="0"/>
                <a:cs typeface="Times New Roman" panose="02020603050405020304" pitchFamily="18" charset="0"/>
              </a:rPr>
              <a:t>Požiadavky na realizáciu</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9" name="BlokTextu 308">
            <a:extLst>
              <a:ext uri="{FF2B5EF4-FFF2-40B4-BE49-F238E27FC236}">
                <a16:creationId xmlns:a16="http://schemas.microsoft.com/office/drawing/2014/main" id="{7E5E9A99-1861-F340-DCC4-B51EC2F52F1C}"/>
              </a:ext>
            </a:extLst>
          </p:cNvPr>
          <p:cNvSpPr txBox="1"/>
          <p:nvPr/>
        </p:nvSpPr>
        <p:spPr>
          <a:xfrm>
            <a:off x="9982200" y="2437516"/>
            <a:ext cx="1792941" cy="646331"/>
          </a:xfrm>
          <a:prstGeom prst="rect">
            <a:avLst/>
          </a:prstGeom>
          <a:noFill/>
        </p:spPr>
        <p:txBody>
          <a:bodyPr wrap="square" rtlCol="0">
            <a:spAutoFit/>
          </a:bodyPr>
          <a:lstStyle/>
          <a:p>
            <a:r>
              <a:rPr lang="sk-SK" sz="1200" dirty="0">
                <a:solidFill>
                  <a:srgbClr val="FF0000"/>
                </a:solidFill>
              </a:rPr>
              <a:t>V budove Extrakcie je stanovená zóna výbušnosti 1.</a:t>
            </a:r>
          </a:p>
        </p:txBody>
      </p:sp>
      <p:pic>
        <p:nvPicPr>
          <p:cNvPr id="2" name="Obrázok 1">
            <a:extLst>
              <a:ext uri="{FF2B5EF4-FFF2-40B4-BE49-F238E27FC236}">
                <a16:creationId xmlns:a16="http://schemas.microsoft.com/office/drawing/2014/main" id="{1C18A528-4C81-EAA6-DA77-1268DF4EEE74}"/>
              </a:ext>
            </a:extLst>
          </p:cNvPr>
          <p:cNvPicPr>
            <a:picLocks noChangeAspect="1"/>
          </p:cNvPicPr>
          <p:nvPr/>
        </p:nvPicPr>
        <p:blipFill>
          <a:blip r:embed="rId3"/>
          <a:stretch>
            <a:fillRect/>
          </a:stretch>
        </p:blipFill>
        <p:spPr>
          <a:xfrm>
            <a:off x="1638428" y="492002"/>
            <a:ext cx="8245010" cy="6286393"/>
          </a:xfrm>
          <a:prstGeom prst="rect">
            <a:avLst/>
          </a:prstGeom>
          <a:solidFill>
            <a:schemeClr val="bg1"/>
          </a:solidFill>
        </p:spPr>
      </p:pic>
    </p:spTree>
    <p:extLst>
      <p:ext uri="{BB962C8B-B14F-4D97-AF65-F5344CB8AC3E}">
        <p14:creationId xmlns:p14="http://schemas.microsoft.com/office/powerpoint/2010/main" val="2277716167"/>
      </p:ext>
    </p:extLst>
  </p:cSld>
  <p:clrMapOvr>
    <a:masterClrMapping/>
  </p:clrMapOvr>
</p:sld>
</file>

<file path=ppt/theme/theme1.xml><?xml version="1.0" encoding="utf-8"?>
<a:theme xmlns:a="http://schemas.openxmlformats.org/drawingml/2006/main" name="Motív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ív4" id="{B958DE70-3ECB-46E3-A1F1-4FFA6276DF20}" vid="{254CD896-2D6C-45DB-88ED-8B1A08A60AE2}"/>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C989B79A39740A41BE77B9280F11E9C9" ma:contentTypeVersion="16" ma:contentTypeDescription="Umožňuje vytvoriť nový dokument." ma:contentTypeScope="" ma:versionID="e39d62b5d2383f27b4031437f5804f2c">
  <xsd:schema xmlns:xsd="http://www.w3.org/2001/XMLSchema" xmlns:xs="http://www.w3.org/2001/XMLSchema" xmlns:p="http://schemas.microsoft.com/office/2006/metadata/properties" xmlns:ns2="a9215e47-0e6d-47d6-b023-b7615581b98d" xmlns:ns3="9837594c-cb05-4c92-8578-a8e6041d10e0" targetNamespace="http://schemas.microsoft.com/office/2006/metadata/properties" ma:root="true" ma:fieldsID="971326133a45d2c535923ed9e98acf07" ns2:_="" ns3:_="">
    <xsd:import namespace="a9215e47-0e6d-47d6-b023-b7615581b98d"/>
    <xsd:import namespace="9837594c-cb05-4c92-8578-a8e6041d10e0"/>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15e47-0e6d-47d6-b023-b7615581b98d" elementFormDefault="qualified">
    <xsd:import namespace="http://schemas.microsoft.com/office/2006/documentManagement/types"/>
    <xsd:import namespace="http://schemas.microsoft.com/office/infopath/2007/PartnerControls"/>
    <xsd:element name="_dlc_DocId" ma:index="8" nillable="true" ma:displayName="Hodnota identifikátora dokumentu" ma:description="Hodnota identifikátora dokumentu priradená k tejto položke." ma:indexed="true" ma:internalName="_dlc_DocId" ma:readOnly="true">
      <xsd:simpleType>
        <xsd:restriction base="dms:Text"/>
      </xsd:simpleType>
    </xsd:element>
    <xsd:element name="_dlc_DocIdUrl" ma:index="9" nillable="true" ma:displayName="Identifikátor dokumentu" ma:description="Trvalé prepojenie na tento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Zdieľané s podrobnosťami" ma:internalName="SharedWithDetails" ma:readOnly="true">
      <xsd:simpleType>
        <xsd:restriction base="dms:Note">
          <xsd:maxLength value="255"/>
        </xsd:restriction>
      </xsd:simpleType>
    </xsd:element>
    <xsd:element name="TaxCatchAll" ma:index="26" nillable="true" ma:displayName="Taxonomy Catch All Column" ma:hidden="true" ma:list="{d2d0b0db-530d-41fb-af3a-7207398f707a}" ma:internalName="TaxCatchAll" ma:showField="CatchAllData" ma:web="a9215e47-0e6d-47d6-b023-b7615581b9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37594c-cb05-4c92-8578-a8e6041d10e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Značky obrázka" ma:readOnly="false" ma:fieldId="{5cf76f15-5ced-4ddc-b409-7134ff3c332f}" ma:taxonomyMulti="true" ma:sspId="5e99ef3a-5a9b-4617-899f-2ff41400e4d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9837594c-cb05-4c92-8578-a8e6041d10e0">
      <Terms xmlns="http://schemas.microsoft.com/office/infopath/2007/PartnerControls"/>
    </lcf76f155ced4ddcb4097134ff3c332f>
    <TaxCatchAll xmlns="a9215e47-0e6d-47d6-b023-b7615581b98d" xsi:nil="true"/>
    <_dlc_DocId xmlns="a9215e47-0e6d-47d6-b023-b7615581b98d">5VUF7F2WZJUE-928113949-393165</_dlc_DocId>
    <_dlc_DocIdUrl xmlns="a9215e47-0e6d-47d6-b023-b7615581b98d">
      <Url>https://enviral.sharepoint.com/sites/EGDrive/_layouts/15/DocIdRedir.aspx?ID=5VUF7F2WZJUE-928113949-393165</Url>
      <Description>5VUF7F2WZJUE-928113949-393165</Description>
    </_dlc_DocIdUrl>
  </documentManagement>
</p:properties>
</file>

<file path=customXml/itemProps1.xml><?xml version="1.0" encoding="utf-8"?>
<ds:datastoreItem xmlns:ds="http://schemas.openxmlformats.org/officeDocument/2006/customXml" ds:itemID="{BDDBF100-84DD-42D5-BCDD-DC2664E5CD7D}">
  <ds:schemaRefs>
    <ds:schemaRef ds:uri="http://schemas.microsoft.com/sharepoint/v3/contenttype/forms"/>
  </ds:schemaRefs>
</ds:datastoreItem>
</file>

<file path=customXml/itemProps2.xml><?xml version="1.0" encoding="utf-8"?>
<ds:datastoreItem xmlns:ds="http://schemas.openxmlformats.org/officeDocument/2006/customXml" ds:itemID="{8EAB2BCE-E4F2-4A9B-AF0C-147284DF5210}">
  <ds:schemaRefs>
    <ds:schemaRef ds:uri="http://schemas.microsoft.com/sharepoint/events"/>
  </ds:schemaRefs>
</ds:datastoreItem>
</file>

<file path=customXml/itemProps3.xml><?xml version="1.0" encoding="utf-8"?>
<ds:datastoreItem xmlns:ds="http://schemas.openxmlformats.org/officeDocument/2006/customXml" ds:itemID="{A5E2B4F1-9189-4B13-B275-B08A056EE0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15e47-0e6d-47d6-b023-b7615581b98d"/>
    <ds:schemaRef ds:uri="9837594c-cb05-4c92-8578-a8e6041d10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3865BFD-3989-4ACA-B64B-11648D14D3F0}">
  <ds:schemaRefs>
    <ds:schemaRef ds:uri="http://schemas.microsoft.com/office/2006/metadata/properties"/>
    <ds:schemaRef ds:uri="http://schemas.microsoft.com/office/infopath/2007/PartnerControls"/>
    <ds:schemaRef ds:uri="9837594c-cb05-4c92-8578-a8e6041d10e0"/>
    <ds:schemaRef ds:uri="a9215e47-0e6d-47d6-b023-b7615581b98d"/>
  </ds:schemaRefs>
</ds:datastoreItem>
</file>

<file path=docProps/app.xml><?xml version="1.0" encoding="utf-8"?>
<Properties xmlns="http://schemas.openxmlformats.org/officeDocument/2006/extended-properties" xmlns:vt="http://schemas.openxmlformats.org/officeDocument/2006/docPropsVTypes">
  <Template>Motív4</Template>
  <TotalTime>23545</TotalTime>
  <Words>1228</Words>
  <Application>Microsoft Office PowerPoint</Application>
  <PresentationFormat>Širokouhlá</PresentationFormat>
  <Paragraphs>76</Paragraphs>
  <Slides>7</Slides>
  <Notes>3</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7</vt:i4>
      </vt:variant>
    </vt:vector>
  </HeadingPairs>
  <TitlesOfParts>
    <vt:vector size="12" baseType="lpstr">
      <vt:lpstr>Arial</vt:lpstr>
      <vt:lpstr>Calibri</vt:lpstr>
      <vt:lpstr>Calibri Light</vt:lpstr>
      <vt:lpstr>Wingdings</vt:lpstr>
      <vt:lpstr>Motív4</vt:lpstr>
      <vt:lpstr>Predbežné trhové konzultácie   Generátor aktívneho kyslíka</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Realizácia projektu „Letná škola“ na rok 2019</dc:title>
  <dc:creator>Andras Forgo</dc:creator>
  <cp:lastModifiedBy>Peter Štefaňák</cp:lastModifiedBy>
  <cp:revision>122</cp:revision>
  <cp:lastPrinted>2019-06-06T15:11:40Z</cp:lastPrinted>
  <dcterms:created xsi:type="dcterms:W3CDTF">2019-01-21T09:41:59Z</dcterms:created>
  <dcterms:modified xsi:type="dcterms:W3CDTF">2023-11-07T13:41:48Z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0x010100C989B79A39740A41BE77B9280F11E9C9</vt:lpwstr>
  </property>
  <property fmtid="{D5CDD505-2E9C-101B-9397-08002B2CF9AE}" pid="3" name="_dlc_DocIdItemGuid">
    <vt:lpwstr>7fbe654c-a231-4cfd-98d6-f0c686a110e1</vt:lpwstr>
  </property>
</Properties>
</file>